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</p:sldMasterIdLst>
  <p:notesMasterIdLst>
    <p:notesMasterId r:id="rId37"/>
  </p:notesMasterIdLst>
  <p:sldIdLst>
    <p:sldId id="257" r:id="rId4"/>
    <p:sldId id="258" r:id="rId5"/>
    <p:sldId id="259" r:id="rId6"/>
    <p:sldId id="256" r:id="rId7"/>
    <p:sldId id="260" r:id="rId8"/>
    <p:sldId id="261" r:id="rId9"/>
    <p:sldId id="262" r:id="rId10"/>
    <p:sldId id="264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</p:sldIdLst>
  <p:sldSz cx="9144000" cy="6858000" type="screen4x3"/>
  <p:notesSz cx="6858000" cy="9144000"/>
  <p:custDataLst>
    <p:tags r:id="rId3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8" autoAdjust="0"/>
    <p:restoredTop sz="94622" autoAdjust="0"/>
  </p:normalViewPr>
  <p:slideViewPr>
    <p:cSldViewPr>
      <p:cViewPr>
        <p:scale>
          <a:sx n="77" d="100"/>
          <a:sy n="77" d="100"/>
        </p:scale>
        <p:origin x="-1164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88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A8C7B-59C5-4A00-9DBF-8AC93FFABFE4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DC9B4-9A30-4A27-8D9F-A1B4F934C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96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8FF3-27ED-413D-BFBE-A1AA48E25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215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8FF3-27ED-413D-BFBE-A1AA48E25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119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8FF3-27ED-413D-BFBE-A1AA48E25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980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2020 John Wiley &amp; Sons, Inc. All rights reserved.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7DD3FEF-64C6-9A4A-B3FE-DDEF969D6124}" type="slidenum">
              <a:rPr lang="en-US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342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2020 John Wiley &amp; Sons, Inc. All rights reserved.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35CC8DA-A411-DA46-BA15-1631EEFC1875}" type="slidenum">
              <a:rPr lang="en-US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044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2020 John Wiley &amp; Sons, Inc. All rights reserved.</a:t>
            </a:r>
            <a:endParaRPr lang="en-US" dirty="0"/>
          </a:p>
        </p:txBody>
      </p:sp>
      <p:pic>
        <p:nvPicPr>
          <p:cNvPr id="4" name="Picture 5" descr="Wiley_Logo_0112_k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295525" y="762000"/>
            <a:ext cx="4552950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7461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2020 John Wiley &amp; Sons, Inc. All rights reserved.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7DD3FEF-64C6-9A4A-B3FE-DDEF969D6124}" type="slidenum">
              <a:rPr lang="en-US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86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2020 John Wiley &amp; Sons, Inc. All rights reserved.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35CC8DA-A411-DA46-BA15-1631EEFC1875}" type="slidenum">
              <a:rPr lang="en-US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1790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2020 John Wiley &amp; Sons, Inc. All rights reserved.</a:t>
            </a:r>
            <a:endParaRPr lang="en-US" dirty="0"/>
          </a:p>
        </p:txBody>
      </p:sp>
      <p:pic>
        <p:nvPicPr>
          <p:cNvPr id="4" name="Picture 5" descr="Wiley_Logo_0112_k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295525" y="762000"/>
            <a:ext cx="4552950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798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8FF3-27ED-413D-BFBE-A1AA48E25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747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8FF3-27ED-413D-BFBE-A1AA48E25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972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8FF3-27ED-413D-BFBE-A1AA48E25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13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8FF3-27ED-413D-BFBE-A1AA48E25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197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8FF3-27ED-413D-BFBE-A1AA48E25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966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8FF3-27ED-413D-BFBE-A1AA48E25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786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8FF3-27ED-413D-BFBE-A1AA48E25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39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8FF3-27ED-413D-BFBE-A1AA48E25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16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jpe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.jpe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910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100" b="1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Copyright © 2020 John Wiley &amp; Sons, Inc. All rights reserved.</a:t>
            </a:r>
            <a:endParaRPr lang="en-US" dirty="0"/>
          </a:p>
        </p:txBody>
      </p:sp>
      <p:pic>
        <p:nvPicPr>
          <p:cNvPr id="7" name="Picture 4" descr="Wiley_Logo.eps"/>
          <p:cNvPicPr>
            <a:picLocks noChangeAspect="1"/>
          </p:cNvPicPr>
          <p:nvPr userDrawn="1"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77175" y="6311900"/>
            <a:ext cx="1143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5339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100" b="1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Copyright © 2020 John Wiley &amp; Sons, Inc. All rights reserved.</a:t>
            </a:r>
            <a:endParaRPr lang="en-US" dirty="0"/>
          </a:p>
        </p:txBody>
      </p:sp>
      <p:pic>
        <p:nvPicPr>
          <p:cNvPr id="7" name="Picture 4" descr="Wiley_Logo.eps"/>
          <p:cNvPicPr>
            <a:picLocks noChangeAspect="1"/>
          </p:cNvPicPr>
          <p:nvPr userDrawn="1"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77175" y="6311900"/>
            <a:ext cx="1143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54962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/>
        </p:nvSpPr>
        <p:spPr bwMode="auto">
          <a:xfrm>
            <a:off x="496888" y="4953000"/>
            <a:ext cx="81534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000000"/>
                </a:solidFill>
                <a:latin typeface="Arial" pitchFamily="1" charset="0"/>
                <a:ea typeface="Times New Roman" pitchFamily="1" charset="0"/>
                <a:cs typeface="Times New Roman" pitchFamily="1" charset="0"/>
              </a:rPr>
              <a:t>Chapter </a:t>
            </a:r>
            <a:r>
              <a:rPr lang="en-US" sz="3200" b="1" dirty="0" smtClean="0">
                <a:solidFill>
                  <a:srgbClr val="000000"/>
                </a:solidFill>
                <a:latin typeface="Arial" pitchFamily="1" charset="0"/>
                <a:ea typeface="Times New Roman" pitchFamily="1" charset="0"/>
                <a:cs typeface="Times New Roman" pitchFamily="1" charset="0"/>
              </a:rPr>
              <a:t>1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0000"/>
                </a:solidFill>
                <a:latin typeface="Arial" pitchFamily="1" charset="0"/>
                <a:ea typeface="Times New Roman" pitchFamily="1" charset="0"/>
                <a:cs typeface="Times New Roman" pitchFamily="1" charset="0"/>
              </a:rPr>
              <a:t>Introduction to the Study of Cell and </a:t>
            </a:r>
            <a:r>
              <a:rPr lang="en-US" sz="3200" b="1" smtClean="0">
                <a:solidFill>
                  <a:srgbClr val="000000"/>
                </a:solidFill>
                <a:latin typeface="Arial" pitchFamily="1" charset="0"/>
                <a:ea typeface="Times New Roman" pitchFamily="1" charset="0"/>
                <a:cs typeface="Times New Roman" pitchFamily="1" charset="0"/>
              </a:rPr>
              <a:t>Molecular Biology</a:t>
            </a:r>
            <a:endParaRPr lang="en-US" sz="3200" b="1" dirty="0">
              <a:solidFill>
                <a:srgbClr val="000000"/>
              </a:solidFill>
              <a:latin typeface="Arial" pitchFamily="1" charset="0"/>
              <a:ea typeface="Times New Roman" pitchFamily="1" charset="0"/>
              <a:cs typeface="Times New Roman" pitchFamily="1" charset="0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/>
        </p:nvSpPr>
        <p:spPr bwMode="auto">
          <a:xfrm>
            <a:off x="522890" y="2071688"/>
            <a:ext cx="8001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000000"/>
                </a:solidFill>
                <a:latin typeface="Arial" pitchFamily="1" charset="0"/>
                <a:ea typeface="Times New Roman" pitchFamily="1" charset="0"/>
                <a:cs typeface="Times New Roman" pitchFamily="1" charset="0"/>
              </a:rPr>
              <a:t>Cell and </a:t>
            </a:r>
            <a:r>
              <a:rPr lang="en-US" sz="3600" b="1" dirty="0" smtClean="0">
                <a:solidFill>
                  <a:srgbClr val="000000"/>
                </a:solidFill>
                <a:latin typeface="Arial" pitchFamily="1" charset="0"/>
                <a:ea typeface="Times New Roman" pitchFamily="1" charset="0"/>
                <a:cs typeface="Times New Roman" pitchFamily="1" charset="0"/>
              </a:rPr>
              <a:t>Molecular Biology: Concepts and Experiments</a:t>
            </a:r>
          </a:p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00"/>
                </a:solidFill>
                <a:latin typeface="Arial" pitchFamily="1" charset="0"/>
                <a:ea typeface="Times New Roman" pitchFamily="1" charset="0"/>
                <a:cs typeface="Times New Roman" pitchFamily="1" charset="0"/>
              </a:rPr>
              <a:t>Ninth </a:t>
            </a:r>
            <a:r>
              <a:rPr lang="en-US" sz="2800" b="1" dirty="0" smtClean="0">
                <a:solidFill>
                  <a:srgbClr val="000000"/>
                </a:solidFill>
                <a:latin typeface="Arial" pitchFamily="1" charset="0"/>
                <a:ea typeface="Times New Roman" pitchFamily="1" charset="0"/>
                <a:cs typeface="Times New Roman" pitchFamily="1" charset="0"/>
              </a:rPr>
              <a:t>Edition</a:t>
            </a:r>
            <a:endParaRPr lang="en-US" sz="2800" dirty="0">
              <a:solidFill>
                <a:srgbClr val="000000"/>
              </a:solidFill>
              <a:latin typeface="Arial" pitchFamily="1" charset="0"/>
              <a:ea typeface="Times New Roman" pitchFamily="1" charset="0"/>
              <a:cs typeface="Times New Roman" pitchFamily="1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344613" y="3900488"/>
            <a:ext cx="64579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  <a:latin typeface="Arial" pitchFamily="1" charset="0"/>
                <a:ea typeface="Times New Roman" pitchFamily="1" charset="0"/>
                <a:cs typeface="Times New Roman" pitchFamily="1" charset="0"/>
              </a:rPr>
              <a:t>Gerald Karp, Janet </a:t>
            </a:r>
            <a:r>
              <a:rPr lang="en-US" sz="2800" dirty="0" err="1" smtClean="0">
                <a:solidFill>
                  <a:srgbClr val="000000"/>
                </a:solidFill>
                <a:latin typeface="Arial" pitchFamily="1" charset="0"/>
                <a:ea typeface="Times New Roman" pitchFamily="1" charset="0"/>
                <a:cs typeface="Times New Roman" pitchFamily="1" charset="0"/>
              </a:rPr>
              <a:t>Iwasa</a:t>
            </a:r>
            <a:r>
              <a:rPr lang="en-US" sz="2800" dirty="0" smtClean="0">
                <a:solidFill>
                  <a:srgbClr val="000000"/>
                </a:solidFill>
                <a:latin typeface="Arial" pitchFamily="1" charset="0"/>
                <a:ea typeface="Times New Roman" pitchFamily="1" charset="0"/>
                <a:cs typeface="Times New Roman" pitchFamily="1" charset="0"/>
              </a:rPr>
              <a:t>, and Wallace Marshall</a:t>
            </a:r>
            <a:endParaRPr lang="en-US" sz="2800" dirty="0">
              <a:solidFill>
                <a:srgbClr val="000000"/>
              </a:solidFill>
              <a:latin typeface="Arial" pitchFamily="1" charset="0"/>
              <a:ea typeface="Times New Roman" pitchFamily="1" charset="0"/>
              <a:cs typeface="Times New Roman" pitchFamily="1" charset="0"/>
            </a:endParaRPr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>
            <a:off x="609600" y="2119313"/>
            <a:ext cx="78803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598488" y="4953000"/>
            <a:ext cx="78803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Copyright © 2020 John Wiley &amp; Sons, Inc.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21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5766" y="1447800"/>
            <a:ext cx="89916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5) Which of these is NOT a common feature of eukaryotic and prokaryotic cells?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Mechanisms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for transcription and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translation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Genetic information encoded in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DNA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Construction of plasma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membrane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Cytoplasmic organelles such as endoplasmic reticulum and Golgi complex.</a:t>
            </a:r>
          </a:p>
          <a:p>
            <a:r>
              <a:rPr lang="en-US" dirty="0"/>
              <a:t> 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1.3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92397"/>
            <a:ext cx="86058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d) Cytoplasmic organelles such as endoplasmic reticulum and Golgi complex.</a:t>
            </a: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1.3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676400"/>
            <a:ext cx="838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6) All of the following are examples of prokaryotic cells EXCEPT: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viruses.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cyanobacteria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bacteria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mycoplasma.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46230"/>
            <a:ext cx="8605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a) viruses.</a:t>
            </a: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1.3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47800"/>
            <a:ext cx="7848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7) A distinctive feature of cells in multicellular organisms is their specialization as a result of __________.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differentiation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homeostasis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replacement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conversion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46230"/>
            <a:ext cx="8605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a) differentiation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1.3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371600"/>
            <a:ext cx="8077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8) Model organisms used by cell and molecular biologists include all of the following EXCEPT: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mice.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bacteria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nematodes.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orangutans.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46230"/>
            <a:ext cx="8605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: d</a:t>
            </a: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) orangutans.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1.3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8610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9)  Which of these is not a characteristic of stem cells?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 Stem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cells can produce more cells like themselves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b)  Stem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cells can destroy foreign invaders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c)  Stem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cells are multipotent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d.  Stem cells are undifferentiated.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46230"/>
            <a:ext cx="8605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b)  Stem cells can destroy foreign invaders.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1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.1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4572000" y="6519151"/>
            <a:ext cx="4572000" cy="365125"/>
          </a:xfrm>
        </p:spPr>
        <p:txBody>
          <a:bodyPr/>
          <a:lstStyle/>
          <a:p>
            <a:pPr>
              <a:defRPr/>
            </a:pPr>
            <a:r>
              <a:rPr lang="en-US" sz="1100" b="1" smtClean="0">
                <a:latin typeface="Arial" panose="020B0604020202020204" pitchFamily="34" charset="0"/>
                <a:cs typeface="Arial" panose="020B0604020202020204" pitchFamily="34" charset="0"/>
              </a:rPr>
              <a:t>Copyright © 2020 John Wiley &amp; Sons, Inc. All rights reserved.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138" y="1524000"/>
            <a:ext cx="8610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1) Which of the following statements about cell theory is true?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All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organisms are multicellular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Cells were discovered in the early 1900s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Cells are the most primitive form of life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Cells arise by division of preexisting cells.</a:t>
            </a: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697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1.3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524000"/>
            <a:ext cx="900684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10) Which of the following structures is the smallest?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chloroplast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lipid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bilayer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Mitochondrion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DNA molecule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46230"/>
            <a:ext cx="8605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d) DNA molecule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1.3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524000"/>
            <a:ext cx="8534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11) One of the goals of synthetic biology is to: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create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 living cell in the laboratory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develop novel life forms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“custom build” a particular species of an existing organism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All of these are goals of synthetic biology.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46230"/>
            <a:ext cx="8605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d) All of these are goals of synthetic biology.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1.4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524000"/>
            <a:ext cx="9067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12) Which of the following statements about viruses is FALSE?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They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can only be found associated with animal and bacterial cells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They are smaller than bacteria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They are responsible for numerous human diseases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Some of them can become integrated into the DNA of the host’s cell.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761564"/>
            <a:ext cx="86058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a) They can only be found associated with animal and bacterial cells.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1.4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696668"/>
            <a:ext cx="8153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13) Contrary to viruses, bacteria: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contain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genetic material in the form of DNA or RNA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can be infected by bacteriophages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have only 3 or 4 genes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are microscopic.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46230"/>
            <a:ext cx="8605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b) can be infected by bacteriophages.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1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1.4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295400"/>
            <a:ext cx="8610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14) The hypothesis that explains the origin of eukaryotic cells as the result of two or more simpler cells developing a relationship with one another is called: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panspermia.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symbiosis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evolution theory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endosymbiont theory.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46230"/>
            <a:ext cx="8605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d) endosymbiont theory.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331076" y="2481966"/>
            <a:ext cx="86058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d) Cells arise by division of preexisting cells.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4800600" y="6492875"/>
            <a:ext cx="4572000" cy="365125"/>
          </a:xfrm>
        </p:spPr>
        <p:txBody>
          <a:bodyPr/>
          <a:lstStyle/>
          <a:p>
            <a:pPr>
              <a:defRPr/>
            </a:pPr>
            <a:r>
              <a:rPr lang="en-US" sz="1100" b="1" smtClean="0">
                <a:latin typeface="Arial" panose="020B0604020202020204" pitchFamily="34" charset="0"/>
                <a:cs typeface="Arial" panose="020B0604020202020204" pitchFamily="34" charset="0"/>
              </a:rPr>
              <a:t>Copyright © 2020 John Wiley &amp; Sons, Inc. All rights reserved.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59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1.4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15) A phylogenetic tree based on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rRNA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sequence comparisons show that the three domains of life are: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Bacteria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Archaea, and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Eucarya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Bacteria, Plantae, and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Eucarya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Archaea,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Eucarya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and Fungi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Archaea,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Eucarya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and Cyanobacteria.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46230"/>
            <a:ext cx="8605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a) Bacteria, Archaea, and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Eucarya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1.4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30480" y="1536175"/>
            <a:ext cx="8763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16) Phylogenetic trees can be constructed to establish evolutionary relationships between organisms by comparing: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the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sequence of genes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the presence or absence of organelles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the environment where the cells are usually found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the cell shape.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46230"/>
            <a:ext cx="8605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a) the sequence of genes.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371600"/>
            <a:ext cx="8405649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2) Which of the following is NOT evidence that cells are highly complex and organized?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Organelles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have a very distinct shape and location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Each type of organelle has a consistent composition of macromolecules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Many of the most basic processes within the cell are distinct in all organisms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DNA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dulication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occurs with a very small error rate.</a:t>
            </a: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1.2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14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623066"/>
            <a:ext cx="86058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c) Many of the most basic processes within the cell are distinct in all organisms.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524000"/>
            <a:ext cx="7696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3) Prokaryotic cells can be distinguished from eukaryotic cells by the absence of: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a nucleus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DNA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a plasma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membrane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All of these are absent.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1.3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92397"/>
            <a:ext cx="86058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a) a nucleus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1.3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7883" y="1429407"/>
            <a:ext cx="7924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4) Eukaryotic cells can be found in all of the following organisms EXCEPT: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animals.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bacteria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plants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fungi.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92397"/>
            <a:ext cx="86058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b) bacteria.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2020 John Wiley &amp; Sons, Inc.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0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&quot;/&gt;&lt;property id=&quot;20307&quot; value=&quot;257&quot;/&gt;&lt;/object&gt;&lt;object type=&quot;3&quot; unique_id=&quot;10004&quot;&gt;&lt;property id=&quot;20148&quot; value=&quot;5&quot;/&gt;&lt;property id=&quot;20300&quot; value=&quot;Slide 2&quot;/&gt;&lt;property id=&quot;20307&quot; value=&quot;258&quot;/&gt;&lt;/object&gt;&lt;object type=&quot;3&quot; unique_id=&quot;10005&quot;&gt;&lt;property id=&quot;20148&quot; value=&quot;5&quot;/&gt;&lt;property id=&quot;20300&quot; value=&quot;Slide 3&quot;/&gt;&lt;property id=&quot;20307&quot; value=&quot;259&quot;/&gt;&lt;/object&gt;&lt;object type=&quot;3&quot; unique_id=&quot;10006&quot;&gt;&lt;property id=&quot;20148&quot; value=&quot;5&quot;/&gt;&lt;property id=&quot;20300&quot; value=&quot;Slide 4&quot;/&gt;&lt;property id=&quot;20307&quot; value=&quot;256&quot;/&gt;&lt;/object&gt;&lt;object type=&quot;3&quot; unique_id=&quot;10007&quot;&gt;&lt;property id=&quot;20148&quot; value=&quot;5&quot;/&gt;&lt;property id=&quot;20300&quot; value=&quot;Slide 5&quot;/&gt;&lt;property id=&quot;20307&quot; value=&quot;260&quot;/&gt;&lt;/object&gt;&lt;object type=&quot;3&quot; unique_id=&quot;10008&quot;&gt;&lt;property id=&quot;20148&quot; value=&quot;5&quot;/&gt;&lt;property id=&quot;20300&quot; value=&quot;Slide 6&quot;/&gt;&lt;property id=&quot;20307&quot; value=&quot;261&quot;/&gt;&lt;/object&gt;&lt;object type=&quot;3&quot; unique_id=&quot;10009&quot;&gt;&lt;property id=&quot;20148&quot; value=&quot;5&quot;/&gt;&lt;property id=&quot;20300&quot; value=&quot;Slide 7&quot;/&gt;&lt;property id=&quot;20307&quot; value=&quot;262&quot;/&gt;&lt;/object&gt;&lt;object type=&quot;3&quot; unique_id=&quot;10010&quot;&gt;&lt;property id=&quot;20148&quot; value=&quot;5&quot;/&gt;&lt;property id=&quot;20300&quot; value=&quot;Slide 8&quot;/&gt;&lt;property id=&quot;20307&quot; value=&quot;264&quot;/&gt;&lt;/object&gt;&lt;object type=&quot;3&quot; unique_id=&quot;10011&quot;&gt;&lt;property id=&quot;20148&quot; value=&quot;5&quot;/&gt;&lt;property id=&quot;20300&quot; value=&quot;Slide 9&quot;/&gt;&lt;property id=&quot;20307&quot; value=&quot;274&quot;/&gt;&lt;/object&gt;&lt;object type=&quot;3&quot; unique_id=&quot;10012&quot;&gt;&lt;property id=&quot;20148&quot; value=&quot;5&quot;/&gt;&lt;property id=&quot;20300&quot; value=&quot;Slide 10&quot;/&gt;&lt;property id=&quot;20307&quot; value=&quot;275&quot;/&gt;&lt;/object&gt;&lt;object type=&quot;3&quot; unique_id=&quot;10013&quot;&gt;&lt;property id=&quot;20148&quot; value=&quot;5&quot;/&gt;&lt;property id=&quot;20300&quot; value=&quot;Slide 11&quot;/&gt;&lt;property id=&quot;20307&quot; value=&quot;276&quot;/&gt;&lt;/object&gt;&lt;object type=&quot;3&quot; unique_id=&quot;10014&quot;&gt;&lt;property id=&quot;20148&quot; value=&quot;5&quot;/&gt;&lt;property id=&quot;20300&quot; value=&quot;Slide 12&quot;/&gt;&lt;property id=&quot;20307&quot; value=&quot;277&quot;/&gt;&lt;/object&gt;&lt;object type=&quot;3&quot; unique_id=&quot;10015&quot;&gt;&lt;property id=&quot;20148&quot; value=&quot;5&quot;/&gt;&lt;property id=&quot;20300&quot; value=&quot;Slide 13&quot;/&gt;&lt;property id=&quot;20307&quot; value=&quot;278&quot;/&gt;&lt;/object&gt;&lt;object type=&quot;3&quot; unique_id=&quot;10016&quot;&gt;&lt;property id=&quot;20148&quot; value=&quot;5&quot;/&gt;&lt;property id=&quot;20300&quot; value=&quot;Slide 14&quot;/&gt;&lt;property id=&quot;20307&quot; value=&quot;279&quot;/&gt;&lt;/object&gt;&lt;object type=&quot;3&quot; unique_id=&quot;10017&quot;&gt;&lt;property id=&quot;20148&quot; value=&quot;5&quot;/&gt;&lt;property id=&quot;20300&quot; value=&quot;Slide 15&quot;/&gt;&lt;property id=&quot;20307&quot; value=&quot;280&quot;/&gt;&lt;/object&gt;&lt;object type=&quot;3&quot; unique_id=&quot;10018&quot;&gt;&lt;property id=&quot;20148&quot; value=&quot;5&quot;/&gt;&lt;property id=&quot;20300&quot; value=&quot;Slide 16&quot;/&gt;&lt;property id=&quot;20307&quot; value=&quot;281&quot;/&gt;&lt;/object&gt;&lt;object type=&quot;3&quot; unique_id=&quot;10019&quot;&gt;&lt;property id=&quot;20148&quot; value=&quot;5&quot;/&gt;&lt;property id=&quot;20300&quot; value=&quot;Slide 17&quot;/&gt;&lt;property id=&quot;20307&quot; value=&quot;282&quot;/&gt;&lt;/object&gt;&lt;object type=&quot;3&quot; unique_id=&quot;10020&quot;&gt;&lt;property id=&quot;20148&quot; value=&quot;5&quot;/&gt;&lt;property id=&quot;20300&quot; value=&quot;Slide 18&quot;/&gt;&lt;property id=&quot;20307&quot; value=&quot;283&quot;/&gt;&lt;/object&gt;&lt;object type=&quot;3&quot; unique_id=&quot;10021&quot;&gt;&lt;property id=&quot;20148&quot; value=&quot;5&quot;/&gt;&lt;property id=&quot;20300&quot; value=&quot;Slide 19&quot;/&gt;&lt;property id=&quot;20307&quot; value=&quot;284&quot;/&gt;&lt;/object&gt;&lt;object type=&quot;3&quot; unique_id=&quot;10022&quot;&gt;&lt;property id=&quot;20148&quot; value=&quot;5&quot;/&gt;&lt;property id=&quot;20300&quot; value=&quot;Slide 20&quot;/&gt;&lt;property id=&quot;20307&quot; value=&quot;285&quot;/&gt;&lt;/object&gt;&lt;object type=&quot;3&quot; unique_id=&quot;10023&quot;&gt;&lt;property id=&quot;20148&quot; value=&quot;5&quot;/&gt;&lt;property id=&quot;20300&quot; value=&quot;Slide 21&quot;/&gt;&lt;property id=&quot;20307&quot; value=&quot;286&quot;/&gt;&lt;/object&gt;&lt;object type=&quot;3&quot; unique_id=&quot;10024&quot;&gt;&lt;property id=&quot;20148&quot; value=&quot;5&quot;/&gt;&lt;property id=&quot;20300&quot; value=&quot;Slide 22&quot;/&gt;&lt;property id=&quot;20307&quot; value=&quot;287&quot;/&gt;&lt;/object&gt;&lt;object type=&quot;3&quot; unique_id=&quot;10025&quot;&gt;&lt;property id=&quot;20148&quot; value=&quot;5&quot;/&gt;&lt;property id=&quot;20300&quot; value=&quot;Slide 23&quot;/&gt;&lt;property id=&quot;20307&quot; value=&quot;288&quot;/&gt;&lt;/object&gt;&lt;object type=&quot;3&quot; unique_id=&quot;10026&quot;&gt;&lt;property id=&quot;20148&quot; value=&quot;5&quot;/&gt;&lt;property id=&quot;20300&quot; value=&quot;Slide 24&quot;/&gt;&lt;property id=&quot;20307&quot; value=&quot;289&quot;/&gt;&lt;/object&gt;&lt;object type=&quot;3&quot; unique_id=&quot;10027&quot;&gt;&lt;property id=&quot;20148&quot; value=&quot;5&quot;/&gt;&lt;property id=&quot;20300&quot; value=&quot;Slide 25&quot;/&gt;&lt;property id=&quot;20307&quot; value=&quot;290&quot;/&gt;&lt;/object&gt;&lt;object type=&quot;3&quot; unique_id=&quot;10028&quot;&gt;&lt;property id=&quot;20148&quot; value=&quot;5&quot;/&gt;&lt;property id=&quot;20300&quot; value=&quot;Slide 26&quot;/&gt;&lt;property id=&quot;20307&quot; value=&quot;291&quot;/&gt;&lt;/object&gt;&lt;object type=&quot;3&quot; unique_id=&quot;10029&quot;&gt;&lt;property id=&quot;20148&quot; value=&quot;5&quot;/&gt;&lt;property id=&quot;20300&quot; value=&quot;Slide 27&quot;/&gt;&lt;property id=&quot;20307&quot; value=&quot;292&quot;/&gt;&lt;/object&gt;&lt;object type=&quot;3&quot; unique_id=&quot;10030&quot;&gt;&lt;property id=&quot;20148&quot; value=&quot;5&quot;/&gt;&lt;property id=&quot;20300&quot; value=&quot;Slide 28&quot;/&gt;&lt;property id=&quot;20307&quot; value=&quot;293&quot;/&gt;&lt;/object&gt;&lt;object type=&quot;3&quot; unique_id=&quot;10031&quot;&gt;&lt;property id=&quot;20148&quot; value=&quot;5&quot;/&gt;&lt;property id=&quot;20300&quot; value=&quot;Slide 29&quot;/&gt;&lt;property id=&quot;20307&quot; value=&quot;294&quot;/&gt;&lt;/object&gt;&lt;object type=&quot;3&quot; unique_id=&quot;10032&quot;&gt;&lt;property id=&quot;20148&quot; value=&quot;5&quot;/&gt;&lt;property id=&quot;20300&quot; value=&quot;Slide 30&quot;/&gt;&lt;property id=&quot;20307&quot; value=&quot;295&quot;/&gt;&lt;/object&gt;&lt;object type=&quot;3&quot; unique_id=&quot;10033&quot;&gt;&lt;property id=&quot;20148&quot; value=&quot;5&quot;/&gt;&lt;property id=&quot;20300&quot; value=&quot;Slide 31&quot;/&gt;&lt;property id=&quot;20307&quot; value=&quot;296&quot;/&gt;&lt;/object&gt;&lt;object type=&quot;3&quot; unique_id=&quot;10034&quot;&gt;&lt;property id=&quot;20148&quot; value=&quot;5&quot;/&gt;&lt;property id=&quot;20300&quot; value=&quot;Slide 32&quot;/&gt;&lt;property id=&quot;20307&quot; value=&quot;297&quot;/&gt;&lt;/object&gt;&lt;object type=&quot;3&quot; unique_id=&quot;10035&quot;&gt;&lt;property id=&quot;20148&quot; value=&quot;5&quot;/&gt;&lt;property id=&quot;20300&quot; value=&quot;Slide 33&quot;/&gt;&lt;property id=&quot;20307&quot; value=&quot;298&quot;/&gt;&lt;/object&gt;&lt;/object&gt;&lt;object type=&quot;8&quot; unique_id=&quot;10070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1824</Words>
  <Application>Microsoft Office PowerPoint</Application>
  <PresentationFormat>On-screen Show (4:3)</PresentationFormat>
  <Paragraphs>245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John Wiley and Sons,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Fryc, Mallory - Hoboken</dc:creator>
  <cp:lastModifiedBy>Doug</cp:lastModifiedBy>
  <cp:revision>19</cp:revision>
  <dcterms:created xsi:type="dcterms:W3CDTF">2015-09-28T22:06:59Z</dcterms:created>
  <dcterms:modified xsi:type="dcterms:W3CDTF">2019-09-12T19:05:07Z</dcterms:modified>
</cp:coreProperties>
</file>