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84" r:id="rId4"/>
    <p:sldMasterId id="2147483886" r:id="rId5"/>
    <p:sldMasterId id="2147483888" r:id="rId6"/>
  </p:sldMasterIdLst>
  <p:notesMasterIdLst>
    <p:notesMasterId r:id="rId47"/>
  </p:notesMasterIdLst>
  <p:handoutMasterIdLst>
    <p:handoutMasterId r:id="rId48"/>
  </p:handoutMasterIdLst>
  <p:sldIdLst>
    <p:sldId id="419" r:id="rId7"/>
    <p:sldId id="435" r:id="rId8"/>
    <p:sldId id="436" r:id="rId9"/>
    <p:sldId id="437" r:id="rId10"/>
    <p:sldId id="438" r:id="rId11"/>
    <p:sldId id="439" r:id="rId12"/>
    <p:sldId id="440" r:id="rId13"/>
    <p:sldId id="441" r:id="rId14"/>
    <p:sldId id="442" r:id="rId15"/>
    <p:sldId id="443" r:id="rId16"/>
    <p:sldId id="444" r:id="rId17"/>
    <p:sldId id="445" r:id="rId18"/>
    <p:sldId id="446" r:id="rId19"/>
    <p:sldId id="447" r:id="rId20"/>
    <p:sldId id="448" r:id="rId21"/>
    <p:sldId id="449" r:id="rId22"/>
    <p:sldId id="450" r:id="rId23"/>
    <p:sldId id="451" r:id="rId24"/>
    <p:sldId id="452" r:id="rId25"/>
    <p:sldId id="453" r:id="rId26"/>
    <p:sldId id="454" r:id="rId27"/>
    <p:sldId id="455" r:id="rId28"/>
    <p:sldId id="456" r:id="rId29"/>
    <p:sldId id="457" r:id="rId30"/>
    <p:sldId id="458" r:id="rId31"/>
    <p:sldId id="459" r:id="rId32"/>
    <p:sldId id="460" r:id="rId33"/>
    <p:sldId id="461" r:id="rId34"/>
    <p:sldId id="462" r:id="rId35"/>
    <p:sldId id="463" r:id="rId36"/>
    <p:sldId id="464" r:id="rId37"/>
    <p:sldId id="465" r:id="rId38"/>
    <p:sldId id="466" r:id="rId39"/>
    <p:sldId id="467" r:id="rId40"/>
    <p:sldId id="468" r:id="rId41"/>
    <p:sldId id="469" r:id="rId42"/>
    <p:sldId id="470" r:id="rId43"/>
    <p:sldId id="471" r:id="rId44"/>
    <p:sldId id="472" r:id="rId45"/>
    <p:sldId id="434" r:id="rId46"/>
  </p:sldIdLst>
  <p:sldSz cx="9144000" cy="6858000" type="screen4x3"/>
  <p:notesSz cx="6858000" cy="9190038"/>
  <p:defaultTextStyle>
    <a:defPPr>
      <a:defRPr lang="en-US"/>
    </a:defPPr>
    <a:lvl1pPr algn="l" rtl="0" eaLnBrk="0" fontAlgn="base" hangingPunct="0">
      <a:spcBef>
        <a:spcPct val="0"/>
      </a:spcBef>
      <a:spcAft>
        <a:spcPct val="0"/>
      </a:spcAft>
      <a:defRPr sz="2400" kern="1200">
        <a:solidFill>
          <a:schemeClr val="tx1"/>
        </a:solidFill>
        <a:latin typeface="Arial" charset="0"/>
        <a:ea typeface="+mn-ea"/>
        <a:cs typeface="+mn-cs"/>
      </a:defRPr>
    </a:lvl1pPr>
    <a:lvl2pPr marL="457200" algn="l" rtl="0" eaLnBrk="0" fontAlgn="base" hangingPunct="0">
      <a:spcBef>
        <a:spcPct val="0"/>
      </a:spcBef>
      <a:spcAft>
        <a:spcPct val="0"/>
      </a:spcAft>
      <a:defRPr sz="2400" kern="1200">
        <a:solidFill>
          <a:schemeClr val="tx1"/>
        </a:solidFill>
        <a:latin typeface="Arial" charset="0"/>
        <a:ea typeface="+mn-ea"/>
        <a:cs typeface="+mn-cs"/>
      </a:defRPr>
    </a:lvl2pPr>
    <a:lvl3pPr marL="914400" algn="l" rtl="0" eaLnBrk="0" fontAlgn="base" hangingPunct="0">
      <a:spcBef>
        <a:spcPct val="0"/>
      </a:spcBef>
      <a:spcAft>
        <a:spcPct val="0"/>
      </a:spcAft>
      <a:defRPr sz="2400" kern="1200">
        <a:solidFill>
          <a:schemeClr val="tx1"/>
        </a:solidFill>
        <a:latin typeface="Arial" charset="0"/>
        <a:ea typeface="+mn-ea"/>
        <a:cs typeface="+mn-cs"/>
      </a:defRPr>
    </a:lvl3pPr>
    <a:lvl4pPr marL="1371600" algn="l" rtl="0" eaLnBrk="0" fontAlgn="base" hangingPunct="0">
      <a:spcBef>
        <a:spcPct val="0"/>
      </a:spcBef>
      <a:spcAft>
        <a:spcPct val="0"/>
      </a:spcAft>
      <a:defRPr sz="2400" kern="1200">
        <a:solidFill>
          <a:schemeClr val="tx1"/>
        </a:solidFill>
        <a:latin typeface="Arial" charset="0"/>
        <a:ea typeface="+mn-ea"/>
        <a:cs typeface="+mn-cs"/>
      </a:defRPr>
    </a:lvl4pPr>
    <a:lvl5pPr marL="1828800" algn="l"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94">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trina Avery" initials="kha" lastIdx="32" clrIdx="0"/>
  <p:cmAuthor id="1" name="DSessoms" initials="DS" lastIdx="2" clrIdx="1"/>
  <p:cmAuthor id="2" name="Sumanas" initials="SI"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007787"/>
    <a:srgbClr val="006E78"/>
    <a:srgbClr val="FFFFCC"/>
    <a:srgbClr val="0038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900" autoAdjust="0"/>
    <p:restoredTop sz="87931" autoAdjust="0"/>
  </p:normalViewPr>
  <p:slideViewPr>
    <p:cSldViewPr snapToGrid="0">
      <p:cViewPr varScale="1">
        <p:scale>
          <a:sx n="158" d="100"/>
          <a:sy n="158" d="100"/>
        </p:scale>
        <p:origin x="1416" y="184"/>
      </p:cViewPr>
      <p:guideLst>
        <p:guide orient="horz" pos="2136"/>
        <p:guide pos="2880"/>
      </p:guideLst>
    </p:cSldViewPr>
  </p:slideViewPr>
  <p:outlineViewPr>
    <p:cViewPr>
      <p:scale>
        <a:sx n="33" d="100"/>
        <a:sy n="33" d="100"/>
      </p:scale>
      <p:origin x="0" y="32694"/>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139" d="100"/>
          <a:sy n="139" d="100"/>
        </p:scale>
        <p:origin x="3848" y="176"/>
      </p:cViewPr>
      <p:guideLst>
        <p:guide orient="horz" pos="2894"/>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1588"/>
            <a:ext cx="2971800" cy="46037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vl1pPr>
          </a:lstStyle>
          <a:p>
            <a:pPr>
              <a:defRPr/>
            </a:pPr>
            <a:r>
              <a:rPr lang="en-US" dirty="0"/>
              <a:t>Kring Ch3 Diagnosis and Assessment.ppt</a:t>
            </a:r>
          </a:p>
        </p:txBody>
      </p:sp>
      <p:sp>
        <p:nvSpPr>
          <p:cNvPr id="3075" name="Rectangle 3"/>
          <p:cNvSpPr>
            <a:spLocks noGrp="1" noChangeArrowheads="1"/>
          </p:cNvSpPr>
          <p:nvPr>
            <p:ph type="dt" sz="quarter" idx="1"/>
          </p:nvPr>
        </p:nvSpPr>
        <p:spPr bwMode="auto">
          <a:xfrm>
            <a:off x="3886200" y="-1588"/>
            <a:ext cx="2971800" cy="46037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vl1pPr>
          </a:lstStyle>
          <a:p>
            <a:pPr>
              <a:defRPr/>
            </a:pPr>
            <a:fld id="{F55F2F4D-832E-EC44-8D4C-32CB7AD4470B}" type="datetime1">
              <a:rPr lang="en-US" smtClean="0"/>
              <a:t>12/30/19</a:t>
            </a:fld>
            <a:endParaRPr lang="en-US" dirty="0"/>
          </a:p>
        </p:txBody>
      </p:sp>
      <p:sp>
        <p:nvSpPr>
          <p:cNvPr id="3076" name="Rectangle 4"/>
          <p:cNvSpPr>
            <a:spLocks noGrp="1" noChangeArrowheads="1"/>
          </p:cNvSpPr>
          <p:nvPr>
            <p:ph type="ftr" sz="quarter" idx="2"/>
          </p:nvPr>
        </p:nvSpPr>
        <p:spPr bwMode="auto">
          <a:xfrm>
            <a:off x="0" y="8729663"/>
            <a:ext cx="2971800" cy="46037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vl1pPr>
          </a:lstStyle>
          <a:p>
            <a:pPr>
              <a:defRPr/>
            </a:pPr>
            <a:endParaRPr lang="en-US" dirty="0"/>
          </a:p>
        </p:txBody>
      </p:sp>
      <p:sp>
        <p:nvSpPr>
          <p:cNvPr id="3077" name="Rectangle 5"/>
          <p:cNvSpPr>
            <a:spLocks noGrp="1" noChangeArrowheads="1"/>
          </p:cNvSpPr>
          <p:nvPr>
            <p:ph type="sldNum" sz="quarter" idx="3"/>
          </p:nvPr>
        </p:nvSpPr>
        <p:spPr bwMode="auto">
          <a:xfrm>
            <a:off x="3886200" y="8729663"/>
            <a:ext cx="2971800" cy="46037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vl1pPr>
          </a:lstStyle>
          <a:p>
            <a:pPr>
              <a:defRPr/>
            </a:pPr>
            <a:fld id="{554B66AC-F7B1-49BB-A709-3DA124ED6B9D}" type="slidenum">
              <a:rPr lang="en-US"/>
              <a:pPr>
                <a:defRPr/>
              </a:pPr>
              <a:t>‹#›</a:t>
            </a:fld>
            <a:endParaRPr lang="en-US" dirty="0"/>
          </a:p>
        </p:txBody>
      </p:sp>
    </p:spTree>
    <p:extLst>
      <p:ext uri="{BB962C8B-B14F-4D97-AF65-F5344CB8AC3E}">
        <p14:creationId xmlns:p14="http://schemas.microsoft.com/office/powerpoint/2010/main" val="416795265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971800" cy="46037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Times New Roman" pitchFamily="18" charset="0"/>
              </a:defRPr>
            </a:lvl1pPr>
          </a:lstStyle>
          <a:p>
            <a:pPr>
              <a:defRPr/>
            </a:pPr>
            <a:r>
              <a:rPr lang="en-US" dirty="0"/>
              <a:t>Kring Ch3 Diagnosis and Assessment.ppt</a:t>
            </a:r>
          </a:p>
        </p:txBody>
      </p:sp>
      <p:sp>
        <p:nvSpPr>
          <p:cNvPr id="2051" name="Rectangle 3"/>
          <p:cNvSpPr>
            <a:spLocks noGrp="1" noChangeArrowheads="1"/>
          </p:cNvSpPr>
          <p:nvPr>
            <p:ph type="dt" idx="1"/>
          </p:nvPr>
        </p:nvSpPr>
        <p:spPr bwMode="auto">
          <a:xfrm>
            <a:off x="3886200" y="-1588"/>
            <a:ext cx="2971800" cy="46037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Times New Roman" pitchFamily="18" charset="0"/>
              </a:defRPr>
            </a:lvl1pPr>
          </a:lstStyle>
          <a:p>
            <a:pPr>
              <a:defRPr/>
            </a:pPr>
            <a:fld id="{A5ACF52B-132E-6741-B7A0-56A59DB76617}" type="datetime1">
              <a:rPr lang="en-US" smtClean="0"/>
              <a:t>12/30/19</a:t>
            </a:fld>
            <a:endParaRPr lang="en-US" dirty="0"/>
          </a:p>
        </p:txBody>
      </p:sp>
      <p:sp>
        <p:nvSpPr>
          <p:cNvPr id="2052" name="Rectangle 4"/>
          <p:cNvSpPr>
            <a:spLocks noGrp="1" noChangeArrowheads="1"/>
          </p:cNvSpPr>
          <p:nvPr>
            <p:ph type="ftr" sz="quarter" idx="4"/>
          </p:nvPr>
        </p:nvSpPr>
        <p:spPr bwMode="auto">
          <a:xfrm>
            <a:off x="0" y="8729663"/>
            <a:ext cx="2971800" cy="46037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Times New Roman" pitchFamily="18" charset="0"/>
              </a:defRPr>
            </a:lvl1pPr>
          </a:lstStyle>
          <a:p>
            <a:pPr>
              <a:defRPr/>
            </a:pPr>
            <a:endParaRPr lang="en-US" dirty="0"/>
          </a:p>
        </p:txBody>
      </p:sp>
      <p:sp>
        <p:nvSpPr>
          <p:cNvPr id="2053" name="Rectangle 5"/>
          <p:cNvSpPr>
            <a:spLocks noGrp="1" noChangeArrowheads="1"/>
          </p:cNvSpPr>
          <p:nvPr>
            <p:ph type="sldNum" sz="quarter" idx="5"/>
          </p:nvPr>
        </p:nvSpPr>
        <p:spPr bwMode="auto">
          <a:xfrm>
            <a:off x="3886200" y="8729663"/>
            <a:ext cx="2971800" cy="46037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Times New Roman" pitchFamily="18" charset="0"/>
              </a:defRPr>
            </a:lvl1pPr>
          </a:lstStyle>
          <a:p>
            <a:pPr>
              <a:defRPr/>
            </a:pPr>
            <a:fld id="{514FCF24-E385-454E-867E-BF75318ED1D0}" type="slidenum">
              <a:rPr lang="en-US"/>
              <a:pPr>
                <a:defRPr/>
              </a:pPr>
              <a:t>‹#›</a:t>
            </a:fld>
            <a:endParaRPr lang="en-US" dirty="0"/>
          </a:p>
        </p:txBody>
      </p:sp>
      <p:sp>
        <p:nvSpPr>
          <p:cNvPr id="2054" name="Rectangle 6"/>
          <p:cNvSpPr>
            <a:spLocks noGrp="1" noChangeArrowheads="1"/>
          </p:cNvSpPr>
          <p:nvPr>
            <p:ph type="body" sz="quarter" idx="3"/>
          </p:nvPr>
        </p:nvSpPr>
        <p:spPr bwMode="auto">
          <a:xfrm>
            <a:off x="914400" y="4364038"/>
            <a:ext cx="5029200" cy="4135437"/>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9399" name="Rectangle 7"/>
          <p:cNvSpPr>
            <a:spLocks noGrp="1" noRot="1" noChangeAspect="1" noChangeArrowheads="1" noTextEdit="1"/>
          </p:cNvSpPr>
          <p:nvPr>
            <p:ph type="sldImg" idx="2"/>
          </p:nvPr>
        </p:nvSpPr>
        <p:spPr bwMode="auto">
          <a:xfrm>
            <a:off x="1139825" y="695325"/>
            <a:ext cx="4578350" cy="34337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184440300"/>
      </p:ext>
    </p:extLst>
  </p:cSld>
  <p:clrMap bg1="lt1" tx1="dk1" bg2="lt2" tx2="dk2" accent1="accent1" accent2="accent2" accent3="accent3" accent4="accent4" accent5="accent5" accent6="accent6" hlink="hlink" folHlink="folHlink"/>
  <p:hf ftr="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a:defRPr/>
            </a:pPr>
            <a:r>
              <a:rPr lang="en-US"/>
              <a:t>Kring Ch3 Diagnosis and Assessment.ppt</a:t>
            </a:r>
            <a:endParaRPr lang="en-US" dirty="0"/>
          </a:p>
        </p:txBody>
      </p:sp>
      <p:sp>
        <p:nvSpPr>
          <p:cNvPr id="5" name="Date Placeholder 4"/>
          <p:cNvSpPr>
            <a:spLocks noGrp="1"/>
          </p:cNvSpPr>
          <p:nvPr>
            <p:ph type="dt" idx="1"/>
          </p:nvPr>
        </p:nvSpPr>
        <p:spPr/>
        <p:txBody>
          <a:bodyPr/>
          <a:lstStyle/>
          <a:p>
            <a:pPr>
              <a:defRPr/>
            </a:pPr>
            <a:fld id="{A5ACF52B-132E-6741-B7A0-56A59DB76617}" type="datetime1">
              <a:rPr lang="en-US" smtClean="0"/>
              <a:t>12/30/19</a:t>
            </a:fld>
            <a:endParaRPr lang="en-US" dirty="0"/>
          </a:p>
        </p:txBody>
      </p:sp>
      <p:sp>
        <p:nvSpPr>
          <p:cNvPr id="6" name="Slide Number Placeholder 5"/>
          <p:cNvSpPr>
            <a:spLocks noGrp="1"/>
          </p:cNvSpPr>
          <p:nvPr>
            <p:ph type="sldNum" sz="quarter" idx="5"/>
          </p:nvPr>
        </p:nvSpPr>
        <p:spPr/>
        <p:txBody>
          <a:bodyPr/>
          <a:lstStyle/>
          <a:p>
            <a:pPr>
              <a:defRPr/>
            </a:pPr>
            <a:fld id="{514FCF24-E385-454E-867E-BF75318ED1D0}" type="slidenum">
              <a:rPr lang="en-US" smtClean="0"/>
              <a:pPr>
                <a:defRPr/>
              </a:pPr>
              <a:t>1</a:t>
            </a:fld>
            <a:endParaRPr lang="en-US" dirty="0"/>
          </a:p>
        </p:txBody>
      </p:sp>
    </p:spTree>
    <p:extLst>
      <p:ext uri="{BB962C8B-B14F-4D97-AF65-F5344CB8AC3E}">
        <p14:creationId xmlns:p14="http://schemas.microsoft.com/office/powerpoint/2010/main" val="58610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39825" y="695325"/>
            <a:ext cx="4578350" cy="3433763"/>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dirty="0"/>
              <a:t>Kring Ch3 Diagnosis and Assessment.ppt</a:t>
            </a:r>
          </a:p>
        </p:txBody>
      </p:sp>
      <p:sp>
        <p:nvSpPr>
          <p:cNvPr id="5" name="Date Placeholder 4"/>
          <p:cNvSpPr>
            <a:spLocks noGrp="1"/>
          </p:cNvSpPr>
          <p:nvPr>
            <p:ph type="dt" idx="11"/>
          </p:nvPr>
        </p:nvSpPr>
        <p:spPr/>
        <p:txBody>
          <a:bodyPr/>
          <a:lstStyle/>
          <a:p>
            <a:pPr>
              <a:defRPr/>
            </a:pPr>
            <a:fld id="{A7887B3D-25B7-AB49-B5B9-1C76387C796C}" type="datetime1">
              <a:rPr lang="en-US" smtClean="0"/>
              <a:t>12/30/19</a:t>
            </a:fld>
            <a:endParaRPr lang="en-US" dirty="0"/>
          </a:p>
        </p:txBody>
      </p:sp>
      <p:sp>
        <p:nvSpPr>
          <p:cNvPr id="6" name="Slide Number Placeholder 5"/>
          <p:cNvSpPr>
            <a:spLocks noGrp="1"/>
          </p:cNvSpPr>
          <p:nvPr>
            <p:ph type="sldNum" sz="quarter" idx="12"/>
          </p:nvPr>
        </p:nvSpPr>
        <p:spPr/>
        <p:txBody>
          <a:bodyPr/>
          <a:lstStyle/>
          <a:p>
            <a:pPr>
              <a:defRPr/>
            </a:pPr>
            <a:fld id="{514FCF24-E385-454E-867E-BF75318ED1D0}" type="slidenum">
              <a:rPr lang="en-US" smtClean="0"/>
              <a:pPr>
                <a:defRPr/>
              </a:pPr>
              <a:t>40</a:t>
            </a:fld>
            <a:endParaRPr lang="en-US" dirty="0"/>
          </a:p>
        </p:txBody>
      </p:sp>
    </p:spTree>
    <p:extLst>
      <p:ext uri="{BB962C8B-B14F-4D97-AF65-F5344CB8AC3E}">
        <p14:creationId xmlns:p14="http://schemas.microsoft.com/office/powerpoint/2010/main" val="653138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er: Version A">
    <p:spTree>
      <p:nvGrpSpPr>
        <p:cNvPr id="1" name=""/>
        <p:cNvGrpSpPr/>
        <p:nvPr/>
      </p:nvGrpSpPr>
      <p:grpSpPr>
        <a:xfrm>
          <a:off x="0" y="0"/>
          <a:ext cx="0" cy="0"/>
          <a:chOff x="0" y="0"/>
          <a:chExt cx="0" cy="0"/>
        </a:xfrm>
      </p:grpSpPr>
      <p:sp>
        <p:nvSpPr>
          <p:cNvPr id="8" name="Title "/>
          <p:cNvSpPr>
            <a:spLocks noGrp="1"/>
          </p:cNvSpPr>
          <p:nvPr>
            <p:ph type="title" hasCustomPrompt="1"/>
          </p:nvPr>
        </p:nvSpPr>
        <p:spPr>
          <a:xfrm>
            <a:off x="152400" y="365125"/>
            <a:ext cx="8839200" cy="1387475"/>
          </a:xfrm>
          <a:prstGeom prst="rect">
            <a:avLst/>
          </a:prstGeom>
        </p:spPr>
        <p:txBody>
          <a:bodyPr anchor="b"/>
          <a:lstStyle>
            <a:lvl1pPr>
              <a:defRPr sz="6000" b="0" i="0" baseline="0">
                <a:latin typeface="Calibri Light" charset="0"/>
                <a:ea typeface="Calibri Light" charset="0"/>
                <a:cs typeface="Calibri Light" charset="0"/>
              </a:defRPr>
            </a:lvl1pPr>
          </a:lstStyle>
          <a:p>
            <a:r>
              <a:rPr lang="en-US" dirty="0"/>
              <a:t>Click to Edit Book Title</a:t>
            </a:r>
          </a:p>
        </p:txBody>
      </p:sp>
      <p:sp>
        <p:nvSpPr>
          <p:cNvPr id="25" name="Edition"/>
          <p:cNvSpPr>
            <a:spLocks noGrp="1"/>
          </p:cNvSpPr>
          <p:nvPr>
            <p:ph sz="quarter" idx="17" hasCustomPrompt="1"/>
          </p:nvPr>
        </p:nvSpPr>
        <p:spPr>
          <a:xfrm>
            <a:off x="152400" y="1752600"/>
            <a:ext cx="8839200" cy="609600"/>
          </a:xfrm>
          <a:prstGeom prst="rect">
            <a:avLst/>
          </a:prstGeom>
        </p:spPr>
        <p:txBody>
          <a:bodyPr/>
          <a:lstStyle>
            <a:lvl1pPr marL="0" indent="0" algn="ctr">
              <a:buNone/>
              <a:defRPr sz="2900" b="1" i="0" baseline="0">
                <a:latin typeface="Calibri" charset="0"/>
                <a:ea typeface="Calibri" charset="0"/>
                <a:cs typeface="Calibri" charset="0"/>
              </a:defRPr>
            </a:lvl1pPr>
          </a:lstStyle>
          <a:p>
            <a:pPr lvl="0"/>
            <a:r>
              <a:rPr lang="en-US" sz="2900" b="1" i="0" dirty="0">
                <a:latin typeface="Source Sans Pro" charset="0"/>
                <a:ea typeface="Source Sans Pro" charset="0"/>
                <a:cs typeface="Source Sans Pro" charset="0"/>
              </a:rPr>
              <a:t>Third Edition</a:t>
            </a:r>
            <a:endParaRPr lang="en-US" dirty="0"/>
          </a:p>
        </p:txBody>
      </p:sp>
      <p:sp>
        <p:nvSpPr>
          <p:cNvPr id="27" name="Author"/>
          <p:cNvSpPr>
            <a:spLocks noGrp="1"/>
          </p:cNvSpPr>
          <p:nvPr>
            <p:ph sz="quarter" idx="18" hasCustomPrompt="1"/>
          </p:nvPr>
        </p:nvSpPr>
        <p:spPr>
          <a:xfrm>
            <a:off x="152400" y="2362200"/>
            <a:ext cx="8839200" cy="685800"/>
          </a:xfrm>
          <a:prstGeom prst="rect">
            <a:avLst/>
          </a:prstGeom>
        </p:spPr>
        <p:txBody>
          <a:bodyPr/>
          <a:lstStyle>
            <a:lvl1pPr marL="0" indent="0" algn="ctr">
              <a:buNone/>
              <a:defRPr b="0" i="0" baseline="0">
                <a:solidFill>
                  <a:schemeClr val="accent2"/>
                </a:solidFill>
                <a:latin typeface="Calibri" charset="0"/>
                <a:ea typeface="Calibri" charset="0"/>
                <a:cs typeface="Calibri" charset="0"/>
              </a:defRPr>
            </a:lvl1pPr>
          </a:lstStyle>
          <a:p>
            <a:pPr lvl="0"/>
            <a:r>
              <a:rPr lang="en-US" b="0" i="0" dirty="0">
                <a:latin typeface="Source Sans Pro" charset="0"/>
                <a:ea typeface="Source Sans Pro" charset="0"/>
                <a:cs typeface="Source Sans Pro" charset="0"/>
              </a:rPr>
              <a:t>David Klein</a:t>
            </a:r>
            <a:endParaRPr lang="en-US" dirty="0"/>
          </a:p>
        </p:txBody>
      </p:sp>
      <p:sp>
        <p:nvSpPr>
          <p:cNvPr id="29" name="CN"/>
          <p:cNvSpPr>
            <a:spLocks noGrp="1"/>
          </p:cNvSpPr>
          <p:nvPr>
            <p:ph sz="quarter" idx="19" hasCustomPrompt="1"/>
          </p:nvPr>
        </p:nvSpPr>
        <p:spPr>
          <a:xfrm>
            <a:off x="152400" y="3733800"/>
            <a:ext cx="8839200" cy="533400"/>
          </a:xfrm>
          <a:prstGeom prst="rect">
            <a:avLst/>
          </a:prstGeom>
        </p:spPr>
        <p:txBody>
          <a:bodyPr/>
          <a:lstStyle>
            <a:lvl1pPr marL="0" indent="0" algn="ctr">
              <a:buNone/>
              <a:defRPr sz="4000" b="1" i="0" baseline="0">
                <a:solidFill>
                  <a:schemeClr val="accent1"/>
                </a:solidFill>
                <a:latin typeface="Calibri" charset="0"/>
                <a:ea typeface="Calibri" charset="0"/>
                <a:cs typeface="Calibri" charset="0"/>
              </a:defRPr>
            </a:lvl1pPr>
          </a:lstStyle>
          <a:p>
            <a:pPr lvl="0"/>
            <a:r>
              <a:rPr lang="en-US" dirty="0"/>
              <a:t>Chapter 1</a:t>
            </a:r>
          </a:p>
        </p:txBody>
      </p:sp>
      <p:sp>
        <p:nvSpPr>
          <p:cNvPr id="31" name="CT"/>
          <p:cNvSpPr>
            <a:spLocks noGrp="1"/>
          </p:cNvSpPr>
          <p:nvPr>
            <p:ph sz="quarter" idx="20" hasCustomPrompt="1"/>
          </p:nvPr>
        </p:nvSpPr>
        <p:spPr>
          <a:xfrm>
            <a:off x="152400" y="4267200"/>
            <a:ext cx="8839200" cy="2438400"/>
          </a:xfrm>
          <a:prstGeom prst="rect">
            <a:avLst/>
          </a:prstGeom>
        </p:spPr>
        <p:txBody>
          <a:bodyPr anchor="ctr"/>
          <a:lstStyle>
            <a:lvl1pPr marL="0" indent="0" algn="ctr">
              <a:buNone/>
              <a:defRPr sz="3800" b="0" i="0">
                <a:latin typeface="Calibri" charset="0"/>
                <a:ea typeface="Calibri" charset="0"/>
                <a:cs typeface="Calibri" charset="0"/>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a:r>
              <a:rPr lang="en-US" dirty="0"/>
              <a:t>Click to Edit Chapter Title</a:t>
            </a:r>
          </a:p>
        </p:txBody>
      </p:sp>
    </p:spTree>
    <p:extLst>
      <p:ext uri="{BB962C8B-B14F-4D97-AF65-F5344CB8AC3E}">
        <p14:creationId xmlns:p14="http://schemas.microsoft.com/office/powerpoint/2010/main" val="1953405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4b_Content Slid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noAutofit/>
          </a:bodyPr>
          <a:lstStyle>
            <a:lvl1pPr>
              <a:defRPr sz="3400"/>
            </a:lvl1pPr>
          </a:lstStyle>
          <a:p>
            <a:endParaRPr lang="en-US" dirty="0"/>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41827"/>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45039"/>
            <a:ext cx="8686800" cy="488610"/>
          </a:xfrm>
          <a:prstGeom prst="rect">
            <a:avLst/>
          </a:prstGeom>
        </p:spPr>
        <p:txBody>
          <a:bodyPr/>
          <a:lstStyle>
            <a:lvl1pPr marL="0" indent="0">
              <a:buClr>
                <a:srgbClr val="C00000"/>
              </a:buClr>
              <a:buFont typeface="Wingdings" pitchFamily="2" charset="2"/>
              <a:buNone/>
              <a:defRPr sz="2200"/>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en-US" dirty="0"/>
              <a:t>Edit Master text styles</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742505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a_Content Slid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noAutofit/>
          </a:bodyPr>
          <a:lstStyle>
            <a:lvl1pPr>
              <a:defRPr sz="3400"/>
            </a:lvl1pPr>
          </a:lstStyle>
          <a:p>
            <a:endParaRPr lang="en-US" dirty="0"/>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81833"/>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198747"/>
            <a:ext cx="8686800" cy="488610"/>
          </a:xfrm>
          <a:prstGeom prst="rect">
            <a:avLst/>
          </a:prstGeom>
        </p:spPr>
        <p:txBody>
          <a:bodyPr/>
          <a:lstStyle>
            <a:lvl1pPr marL="0" indent="0">
              <a:buClr>
                <a:srgbClr val="C00000"/>
              </a:buClr>
              <a:buFont typeface="Wingdings" pitchFamily="2" charset="2"/>
              <a:buNone/>
              <a:defRPr sz="2200"/>
            </a:lvl1pPr>
            <a:lvl2pPr marL="457200" indent="0">
              <a:buNone/>
              <a:defRPr sz="2000"/>
            </a:lvl2pPr>
            <a:lvl3pPr marL="914400" indent="0">
              <a:buNone/>
              <a:defRPr sz="1800"/>
            </a:lvl3pPr>
            <a:lvl4pPr marL="1371600" indent="0">
              <a:buNone/>
              <a:defRPr sz="1800"/>
            </a:lvl4pPr>
            <a:lvl5pPr marL="1828800" indent="0">
              <a:buNone/>
              <a:defRPr sz="1800"/>
            </a:lvl5pPr>
          </a:lstStyle>
          <a:p>
            <a:pPr lvl="0"/>
            <a:r>
              <a:rPr lang="en-US" dirty="0"/>
              <a:t>Edit Master text styles</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7928114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b_Content Slide (on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41315"/>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31078"/>
            <a:ext cx="8686800" cy="4285813"/>
          </a:xfrm>
          <a:prstGeom prst="rect">
            <a:avLst/>
          </a:prstGeom>
        </p:spPr>
        <p:txBody>
          <a:bodyPr/>
          <a:lstStyle>
            <a:lvl1pPr marL="228600" indent="-228600">
              <a:lnSpc>
                <a:spcPct val="100000"/>
              </a:lnSpc>
              <a:spcBef>
                <a:spcPts val="600"/>
              </a:spcBef>
              <a:buClr>
                <a:srgbClr val="C00000"/>
              </a:buClr>
              <a:buFont typeface="Wingdings" pitchFamily="2" charset="2"/>
              <a:buChar char="§"/>
              <a:defRPr sz="2200"/>
            </a:lvl1pPr>
            <a:lvl2pPr>
              <a:lnSpc>
                <a:spcPct val="100000"/>
              </a:lnSpc>
              <a:spcBef>
                <a:spcPts val="600"/>
              </a:spcBef>
              <a:defRPr sz="2000"/>
            </a:lvl2pPr>
            <a:lvl3pPr>
              <a:lnSpc>
                <a:spcPct val="100000"/>
              </a:lnSpc>
              <a:spcBef>
                <a:spcPts val="600"/>
              </a:spcBef>
              <a:defRPr sz="1800"/>
            </a:lvl3pPr>
            <a:lvl4pPr>
              <a:lnSpc>
                <a:spcPct val="100000"/>
              </a:lnSpc>
              <a:spcBef>
                <a:spcPts val="600"/>
              </a:spcBef>
              <a:defRPr sz="1800"/>
            </a:lvl4pPr>
            <a:lvl5pPr>
              <a:lnSpc>
                <a:spcPct val="100000"/>
              </a:lnSpc>
              <a:spcBef>
                <a:spcPts val="600"/>
              </a:spcBef>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9F256646-E28B-3F4A-9414-C7DCC392D835}"/>
              </a:ext>
            </a:extLst>
          </p:cNvPr>
          <p:cNvSpPr>
            <a:spLocks noGrp="1"/>
          </p:cNvSpPr>
          <p:nvPr>
            <p:ph sz="quarter" idx="13"/>
          </p:nvPr>
        </p:nvSpPr>
        <p:spPr>
          <a:xfrm>
            <a:off x="228600" y="6066090"/>
            <a:ext cx="8686800" cy="365760"/>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6912637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05b_Content Slide (image only)">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2BD6CC-74D7-8342-9A55-B0D7C377CDCD}"/>
              </a:ext>
            </a:extLst>
          </p:cNvPr>
          <p:cNvSpPr>
            <a:spLocks noGrp="1"/>
          </p:cNvSpPr>
          <p:nvPr>
            <p:ph type="title"/>
          </p:nvPr>
        </p:nvSpPr>
        <p:spPr>
          <a:xfrm>
            <a:off x="228600" y="533400"/>
            <a:ext cx="8686800" cy="640080"/>
          </a:xfrm>
        </p:spPr>
        <p:txBody>
          <a:bodyPr/>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250576"/>
            <a:ext cx="8686800" cy="4766315"/>
          </a:xfrm>
          <a:prstGeom prst="rect">
            <a:avLst/>
          </a:prstGeom>
        </p:spPr>
        <p:txBody>
          <a:bodyPr/>
          <a:lstStyle>
            <a:lvl1pPr marL="228600" indent="-228600">
              <a:lnSpc>
                <a:spcPct val="100000"/>
              </a:lnSpc>
              <a:spcBef>
                <a:spcPts val="600"/>
              </a:spcBef>
              <a:buClr>
                <a:srgbClr val="C00000"/>
              </a:buClr>
              <a:buFont typeface="Wingdings" pitchFamily="2" charset="2"/>
              <a:buChar char="§"/>
              <a:defRPr sz="2200"/>
            </a:lvl1pPr>
            <a:lvl2pPr>
              <a:lnSpc>
                <a:spcPct val="100000"/>
              </a:lnSpc>
              <a:spcBef>
                <a:spcPts val="600"/>
              </a:spcBef>
              <a:defRPr sz="2000"/>
            </a:lvl2pPr>
            <a:lvl3pPr>
              <a:lnSpc>
                <a:spcPct val="100000"/>
              </a:lnSpc>
              <a:spcBef>
                <a:spcPts val="600"/>
              </a:spcBef>
              <a:defRPr sz="1800"/>
            </a:lvl3pPr>
            <a:lvl4pPr>
              <a:lnSpc>
                <a:spcPct val="100000"/>
              </a:lnSpc>
              <a:spcBef>
                <a:spcPts val="600"/>
              </a:spcBef>
              <a:defRPr sz="1800"/>
            </a:lvl4pPr>
            <a:lvl5pPr>
              <a:lnSpc>
                <a:spcPct val="100000"/>
              </a:lnSpc>
              <a:spcBef>
                <a:spcPts val="600"/>
              </a:spcBef>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9F256646-E28B-3F4A-9414-C7DCC392D835}"/>
              </a:ext>
            </a:extLst>
          </p:cNvPr>
          <p:cNvSpPr>
            <a:spLocks noGrp="1"/>
          </p:cNvSpPr>
          <p:nvPr>
            <p:ph sz="quarter" idx="13"/>
          </p:nvPr>
        </p:nvSpPr>
        <p:spPr>
          <a:xfrm>
            <a:off x="228600" y="6066090"/>
            <a:ext cx="8686800" cy="365760"/>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7206659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05b_Content Slide (image only)">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2BD6CC-74D7-8342-9A55-B0D7C377CDCD}"/>
              </a:ext>
            </a:extLst>
          </p:cNvPr>
          <p:cNvSpPr>
            <a:spLocks noGrp="1"/>
          </p:cNvSpPr>
          <p:nvPr>
            <p:ph type="title"/>
          </p:nvPr>
        </p:nvSpPr>
        <p:spPr>
          <a:xfrm>
            <a:off x="228600" y="533400"/>
            <a:ext cx="8686800" cy="1097280"/>
          </a:xfrm>
        </p:spPr>
        <p:txBody>
          <a:bodyPr/>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03157"/>
            <a:ext cx="8686800" cy="4313734"/>
          </a:xfrm>
          <a:prstGeom prst="rect">
            <a:avLst/>
          </a:prstGeom>
        </p:spPr>
        <p:txBody>
          <a:bodyPr/>
          <a:lstStyle>
            <a:lvl1pPr marL="228600" indent="-228600">
              <a:lnSpc>
                <a:spcPct val="100000"/>
              </a:lnSpc>
              <a:spcBef>
                <a:spcPts val="600"/>
              </a:spcBef>
              <a:buClr>
                <a:srgbClr val="C00000"/>
              </a:buClr>
              <a:buFont typeface="Wingdings" pitchFamily="2" charset="2"/>
              <a:buChar char="§"/>
              <a:defRPr sz="2200"/>
            </a:lvl1pPr>
            <a:lvl2pPr>
              <a:lnSpc>
                <a:spcPct val="100000"/>
              </a:lnSpc>
              <a:spcBef>
                <a:spcPts val="600"/>
              </a:spcBef>
              <a:defRPr sz="2000"/>
            </a:lvl2pPr>
            <a:lvl3pPr>
              <a:lnSpc>
                <a:spcPct val="100000"/>
              </a:lnSpc>
              <a:spcBef>
                <a:spcPts val="600"/>
              </a:spcBef>
              <a:defRPr sz="1800"/>
            </a:lvl3pPr>
            <a:lvl4pPr>
              <a:lnSpc>
                <a:spcPct val="100000"/>
              </a:lnSpc>
              <a:spcBef>
                <a:spcPts val="600"/>
              </a:spcBef>
              <a:defRPr sz="1800"/>
            </a:lvl4pPr>
            <a:lvl5pPr>
              <a:lnSpc>
                <a:spcPct val="100000"/>
              </a:lnSpc>
              <a:spcBef>
                <a:spcPts val="600"/>
              </a:spcBef>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9F256646-E28B-3F4A-9414-C7DCC392D835}"/>
              </a:ext>
            </a:extLst>
          </p:cNvPr>
          <p:cNvSpPr>
            <a:spLocks noGrp="1"/>
          </p:cNvSpPr>
          <p:nvPr>
            <p:ph sz="quarter" idx="13"/>
          </p:nvPr>
        </p:nvSpPr>
        <p:spPr>
          <a:xfrm>
            <a:off x="228600" y="6066090"/>
            <a:ext cx="8686800" cy="365760"/>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9816521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a_Content Slide (two-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67617"/>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198748"/>
            <a:ext cx="8686800" cy="3818143"/>
          </a:xfrm>
          <a:prstGeom prst="rect">
            <a:avLst/>
          </a:prstGeom>
        </p:spPr>
        <p:txBody>
          <a:bodyPr/>
          <a:lstStyle>
            <a:lvl1pPr marL="228600" indent="-228600">
              <a:buClr>
                <a:srgbClr val="C00000"/>
              </a:buClr>
              <a:buFont typeface="Wingdings" pitchFamily="2" charset="2"/>
              <a:buChar char="§"/>
              <a:defRPr sz="2200"/>
            </a:lvl1pPr>
            <a:lvl2pPr>
              <a:defRPr sz="2000"/>
            </a:lvl2pPr>
            <a:lvl3pPr>
              <a:defRPr sz="18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9F256646-E28B-3F4A-9414-C7DCC392D835}"/>
              </a:ext>
            </a:extLst>
          </p:cNvPr>
          <p:cNvSpPr>
            <a:spLocks noGrp="1"/>
          </p:cNvSpPr>
          <p:nvPr>
            <p:ph sz="quarter" idx="13"/>
          </p:nvPr>
        </p:nvSpPr>
        <p:spPr>
          <a:xfrm>
            <a:off x="228600" y="6066090"/>
            <a:ext cx="8686800" cy="365760"/>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865668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05a_Content Slide (two-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81833"/>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198748"/>
            <a:ext cx="8686800" cy="4209032"/>
          </a:xfrm>
          <a:prstGeom prst="rect">
            <a:avLst/>
          </a:prstGeom>
        </p:spPr>
        <p:txBody>
          <a:bodyPr/>
          <a:lstStyle>
            <a:lvl1pPr marL="228600" indent="-228600">
              <a:buClr>
                <a:srgbClr val="C00000"/>
              </a:buClr>
              <a:buFont typeface="Wingdings" pitchFamily="2" charset="2"/>
              <a:buChar char="§"/>
              <a:defRPr sz="2200"/>
            </a:lvl1pPr>
            <a:lvl2pPr>
              <a:defRPr sz="2000"/>
            </a:lvl2pPr>
            <a:lvl3pPr>
              <a:defRPr sz="18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9040612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05a_Content Slide (two-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688557"/>
            <a:ext cx="8686800" cy="3993287"/>
          </a:xfrm>
          <a:prstGeom prst="rect">
            <a:avLst/>
          </a:prstGeom>
        </p:spPr>
        <p:txBody>
          <a:bodyPr/>
          <a:lstStyle>
            <a:lvl1pPr marL="228600" indent="-228600">
              <a:buClr>
                <a:srgbClr val="C00000"/>
              </a:buClr>
              <a:buFont typeface="Wingdings" pitchFamily="2" charset="2"/>
              <a:buChar char="§"/>
              <a:defRPr sz="2200"/>
            </a:lvl1pPr>
            <a:lvl2pPr>
              <a:defRPr sz="2000"/>
            </a:lvl2pPr>
            <a:lvl3pPr>
              <a:defRPr sz="18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9F256646-E28B-3F4A-9414-C7DCC392D835}"/>
              </a:ext>
            </a:extLst>
          </p:cNvPr>
          <p:cNvSpPr>
            <a:spLocks noGrp="1"/>
          </p:cNvSpPr>
          <p:nvPr>
            <p:ph sz="quarter" idx="13"/>
          </p:nvPr>
        </p:nvSpPr>
        <p:spPr>
          <a:xfrm>
            <a:off x="228600" y="5751646"/>
            <a:ext cx="8686800" cy="680204"/>
          </a:xfrm>
        </p:spPr>
        <p:txBody>
          <a:bodyPr anchor="b">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42061401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6b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41571"/>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38059"/>
            <a:ext cx="8686800" cy="704996"/>
          </a:xfrm>
          <a:prstGeom prst="rect">
            <a:avLst/>
          </a:prstGeom>
        </p:spPr>
        <p:txBody>
          <a:bodyPr/>
          <a:lstStyle>
            <a:lvl1pPr marL="228600" indent="-228600">
              <a:buClr>
                <a:srgbClr val="C00000"/>
              </a:buClr>
              <a:buFont typeface="Wingdings" pitchFamily="2" charset="2"/>
              <a:buChar char="§"/>
              <a:defRPr sz="2200"/>
            </a:lvl1pPr>
            <a:lvl2pPr>
              <a:defRPr sz="2000"/>
            </a:lvl2pPr>
            <a:lvl3pPr>
              <a:defRPr sz="18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9F256646-E28B-3F4A-9414-C7DCC392D835}"/>
              </a:ext>
            </a:extLst>
          </p:cNvPr>
          <p:cNvSpPr>
            <a:spLocks noGrp="1"/>
          </p:cNvSpPr>
          <p:nvPr>
            <p:ph sz="quarter" idx="13"/>
          </p:nvPr>
        </p:nvSpPr>
        <p:spPr>
          <a:xfrm>
            <a:off x="228600" y="2505876"/>
            <a:ext cx="8686800" cy="3308592"/>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2192394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06b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277136"/>
            <a:ext cx="8686800" cy="2939683"/>
          </a:xfrm>
          <a:prstGeom prst="rect">
            <a:avLst/>
          </a:prstGeom>
        </p:spPr>
        <p:txBody>
          <a:bodyPr/>
          <a:lstStyle>
            <a:lvl1pPr marL="228600" indent="-228600">
              <a:buClr>
                <a:srgbClr val="C00000"/>
              </a:buClr>
              <a:buFont typeface="Wingdings" pitchFamily="2" charset="2"/>
              <a:buChar char="§"/>
              <a:defRPr sz="2200"/>
            </a:lvl1pPr>
            <a:lvl2pPr>
              <a:defRPr sz="2000"/>
            </a:lvl2pPr>
            <a:lvl3pPr>
              <a:defRPr sz="18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9F256646-E28B-3F4A-9414-C7DCC392D835}"/>
              </a:ext>
            </a:extLst>
          </p:cNvPr>
          <p:cNvSpPr>
            <a:spLocks noGrp="1"/>
          </p:cNvSpPr>
          <p:nvPr>
            <p:ph sz="quarter" idx="13"/>
          </p:nvPr>
        </p:nvSpPr>
        <p:spPr>
          <a:xfrm>
            <a:off x="228600" y="4315062"/>
            <a:ext cx="8686800" cy="1652970"/>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6" name="Text Placeholder 9">
            <a:extLst>
              <a:ext uri="{FF2B5EF4-FFF2-40B4-BE49-F238E27FC236}">
                <a16:creationId xmlns:a16="http://schemas.microsoft.com/office/drawing/2014/main" id="{389C2DC6-6870-2046-9E2F-551946BE1EBE}"/>
              </a:ext>
            </a:extLst>
          </p:cNvPr>
          <p:cNvSpPr>
            <a:spLocks noGrp="1"/>
          </p:cNvSpPr>
          <p:nvPr>
            <p:ph type="body" sz="quarter" idx="16"/>
          </p:nvPr>
        </p:nvSpPr>
        <p:spPr>
          <a:xfrm>
            <a:off x="228599" y="6044812"/>
            <a:ext cx="8675084"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533622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Opener">
    <p:spTree>
      <p:nvGrpSpPr>
        <p:cNvPr id="1" name=""/>
        <p:cNvGrpSpPr/>
        <p:nvPr/>
      </p:nvGrpSpPr>
      <p:grpSpPr>
        <a:xfrm>
          <a:off x="0" y="0"/>
          <a:ext cx="0" cy="0"/>
          <a:chOff x="0" y="0"/>
          <a:chExt cx="0" cy="0"/>
        </a:xfrm>
      </p:grpSpPr>
      <p:sp>
        <p:nvSpPr>
          <p:cNvPr id="2" name="Title "/>
          <p:cNvSpPr>
            <a:spLocks noGrp="1"/>
          </p:cNvSpPr>
          <p:nvPr>
            <p:ph type="title" hasCustomPrompt="1"/>
          </p:nvPr>
        </p:nvSpPr>
        <p:spPr>
          <a:xfrm>
            <a:off x="304800" y="762001"/>
            <a:ext cx="8534400" cy="990600"/>
          </a:xfrm>
          <a:prstGeom prst="rect">
            <a:avLst/>
          </a:prstGeom>
        </p:spPr>
        <p:txBody>
          <a:bodyPr>
            <a:normAutofit/>
          </a:bodyPr>
          <a:lstStyle>
            <a:lvl1pPr>
              <a:defRPr sz="4400" b="0" i="0">
                <a:solidFill>
                  <a:schemeClr val="accent1"/>
                </a:solidFill>
                <a:latin typeface="Calibri" charset="0"/>
                <a:ea typeface="Calibri" charset="0"/>
                <a:cs typeface="Calibri" charset="0"/>
              </a:defRPr>
            </a:lvl1pPr>
          </a:lstStyle>
          <a:p>
            <a:r>
              <a:rPr lang="en-US" dirty="0"/>
              <a:t>Section or Topic Heading</a:t>
            </a:r>
          </a:p>
        </p:txBody>
      </p:sp>
      <p:sp>
        <p:nvSpPr>
          <p:cNvPr id="6" name="Content Placeholder"/>
          <p:cNvSpPr>
            <a:spLocks noGrp="1"/>
          </p:cNvSpPr>
          <p:nvPr>
            <p:ph sz="quarter" idx="16"/>
          </p:nvPr>
        </p:nvSpPr>
        <p:spPr>
          <a:xfrm>
            <a:off x="304800" y="1752600"/>
            <a:ext cx="8534400" cy="4603750"/>
          </a:xfrm>
          <a:prstGeom prst="rect">
            <a:avLst/>
          </a:prstGeom>
        </p:spPr>
        <p:txBody>
          <a:bodyPr/>
          <a:lstStyle>
            <a:lvl1pPr marL="0" indent="0">
              <a:buNone/>
              <a:defRPr sz="2400" b="0" i="0">
                <a:latin typeface="Calibri" charset="0"/>
                <a:ea typeface="Calibri" charset="0"/>
                <a:cs typeface="Calibri" charset="0"/>
              </a:defRPr>
            </a:lvl1pPr>
          </a:lstStyle>
          <a:p>
            <a:pPr lvl="0"/>
            <a:endParaRPr lang="en-US" dirty="0"/>
          </a:p>
        </p:txBody>
      </p:sp>
      <p:sp>
        <p:nvSpPr>
          <p:cNvPr id="4" name="Footer Placeholder 3"/>
          <p:cNvSpPr>
            <a:spLocks noGrp="1"/>
          </p:cNvSpPr>
          <p:nvPr>
            <p:ph type="ftr" sz="quarter" idx="11"/>
          </p:nvPr>
        </p:nvSpPr>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stStyle>
          <a:p>
            <a:r>
              <a:rPr lang="en-US"/>
              <a:t>Copyright © 2020 John Wiley &amp; Sons, Inc. </a:t>
            </a:r>
            <a:endParaRPr lang="en-US" dirty="0"/>
          </a:p>
        </p:txBody>
      </p:sp>
    </p:spTree>
    <p:extLst>
      <p:ext uri="{BB962C8B-B14F-4D97-AF65-F5344CB8AC3E}">
        <p14:creationId xmlns:p14="http://schemas.microsoft.com/office/powerpoint/2010/main" val="11672397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6a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88557"/>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198749"/>
            <a:ext cx="8686800" cy="704996"/>
          </a:xfrm>
          <a:prstGeom prst="rect">
            <a:avLst/>
          </a:prstGeom>
        </p:spPr>
        <p:txBody>
          <a:bodyPr/>
          <a:lstStyle>
            <a:lvl1pPr marL="228600" indent="-228600">
              <a:buClr>
                <a:srgbClr val="C00000"/>
              </a:buClr>
              <a:buFont typeface="Wingdings" pitchFamily="2" charset="2"/>
              <a:buChar char="§"/>
              <a:defRPr sz="2200"/>
            </a:lvl1pPr>
            <a:lvl2pPr>
              <a:defRPr sz="2000"/>
            </a:lvl2pPr>
            <a:lvl3pPr>
              <a:defRPr sz="18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a:extLst>
              <a:ext uri="{FF2B5EF4-FFF2-40B4-BE49-F238E27FC236}">
                <a16:creationId xmlns:a16="http://schemas.microsoft.com/office/drawing/2014/main" id="{9F256646-E28B-3F4A-9414-C7DCC392D835}"/>
              </a:ext>
            </a:extLst>
          </p:cNvPr>
          <p:cNvSpPr>
            <a:spLocks noGrp="1"/>
          </p:cNvSpPr>
          <p:nvPr>
            <p:ph sz="quarter" idx="13"/>
          </p:nvPr>
        </p:nvSpPr>
        <p:spPr>
          <a:xfrm>
            <a:off x="228600" y="2966565"/>
            <a:ext cx="8686800" cy="346528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766362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09c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38853"/>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599" y="1753848"/>
            <a:ext cx="8703803" cy="2462971"/>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228599" y="4299947"/>
            <a:ext cx="8682641" cy="1643462"/>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endParaRPr lang="en-US" dirty="0"/>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228599" y="6044812"/>
            <a:ext cx="8675084"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4628773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09c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38853"/>
            <a:ext cx="8689817" cy="877824"/>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599" y="2177808"/>
            <a:ext cx="8703803" cy="2039011"/>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228599" y="4299947"/>
            <a:ext cx="8682641" cy="1643462"/>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endParaRPr lang="en-US" dirty="0"/>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228599" y="6044812"/>
            <a:ext cx="8675084"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629319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09c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599" y="1710137"/>
            <a:ext cx="8703803" cy="2506682"/>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228599" y="4299947"/>
            <a:ext cx="8682641" cy="1643462"/>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endParaRPr lang="en-US" dirty="0"/>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228599" y="6044812"/>
            <a:ext cx="8675084"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4602974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09c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78656"/>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599" y="2206935"/>
            <a:ext cx="8703803" cy="2009884"/>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228599" y="4299947"/>
            <a:ext cx="8682641" cy="1643462"/>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endParaRPr lang="en-US" dirty="0"/>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228599" y="6044812"/>
            <a:ext cx="8675084"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5221124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09c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85636"/>
            <a:ext cx="8689817" cy="877824"/>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599" y="2617557"/>
            <a:ext cx="8703803" cy="1814840"/>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228599" y="4488237"/>
            <a:ext cx="8682641" cy="1455171"/>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endParaRPr lang="en-US" dirty="0"/>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228599" y="6044812"/>
            <a:ext cx="8675084"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5870618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09c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599" y="1710137"/>
            <a:ext cx="8703803" cy="2506682"/>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228599" y="4299947"/>
            <a:ext cx="8682641" cy="1643462"/>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endParaRPr lang="en-US" dirty="0"/>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228599" y="6044812"/>
            <a:ext cx="8675084"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6445201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7a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693889"/>
            <a:ext cx="4206240" cy="4706911"/>
          </a:xfrm>
          <a:prstGeom prst="rect">
            <a:avLst/>
          </a:prstGeom>
        </p:spPr>
        <p:txBody>
          <a:bodyPr/>
          <a:lstStyle>
            <a:lvl1pPr marL="228600" indent="-228600">
              <a:buClr>
                <a:srgbClr val="C00000"/>
              </a:buClr>
              <a:buFont typeface="Wingdings" pitchFamily="2" charset="2"/>
              <a:buChar char="§"/>
              <a:defRPr sz="2200"/>
            </a:lvl1pPr>
            <a:lvl2pPr marL="403225" indent="-17303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1693889"/>
            <a:ext cx="4206240" cy="4706911"/>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5566721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08b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262023"/>
            <a:ext cx="4206240" cy="5138777"/>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1262023"/>
            <a:ext cx="4206240" cy="5138777"/>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5818561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8b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41571"/>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38058"/>
            <a:ext cx="4206240" cy="4662742"/>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1738058"/>
            <a:ext cx="4206240" cy="4662742"/>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0257270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b_Content Slide (on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noAutofit/>
          </a:bodyPr>
          <a:lstStyle>
            <a:lvl1pPr>
              <a:defRPr sz="3400"/>
            </a:lvl1pPr>
          </a:lstStyle>
          <a:p>
            <a:endParaRPr lang="en-US" dirty="0"/>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242467"/>
            <a:ext cx="8686800" cy="5158332"/>
          </a:xfrm>
          <a:prstGeom prst="rect">
            <a:avLst/>
          </a:prstGeom>
        </p:spPr>
        <p:txBody>
          <a:bodyPr>
            <a:normAutofit/>
          </a:bodyPr>
          <a:lstStyle>
            <a:lvl1pPr marL="228600" indent="-228600">
              <a:buClr>
                <a:srgbClr val="C00000"/>
              </a:buClr>
              <a:buFont typeface="Wingdings" pitchFamily="2" charset="2"/>
              <a:buChar char="§"/>
              <a:defRPr sz="2200"/>
            </a:lvl1pPr>
            <a:lvl2pPr marL="460375" indent="-227013">
              <a:tabLst/>
              <a:defRPr sz="2000"/>
            </a:lvl2pPr>
            <a:lvl3pPr>
              <a:defRPr sz="2000"/>
            </a:lvl3pPr>
            <a:lvl4pPr>
              <a:defRPr sz="2000"/>
            </a:lvl4pPr>
            <a:lvl5pPr>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F7F92C2F-CE75-5142-9E51-AA663D63246C}"/>
              </a:ext>
            </a:extLst>
          </p:cNvPr>
          <p:cNvSpPr>
            <a:spLocks noGrp="1"/>
          </p:cNvSpPr>
          <p:nvPr>
            <p:ph type="ftr" sz="quarter" idx="13"/>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2404413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8a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88557"/>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198748"/>
            <a:ext cx="4206240" cy="4202052"/>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2198748"/>
            <a:ext cx="4206240" cy="4202052"/>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7202376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9a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41571"/>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38058"/>
            <a:ext cx="4206240" cy="4257893"/>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9B827BF6-4177-7842-A9E9-11C4085BAA08}"/>
              </a:ext>
            </a:extLst>
          </p:cNvPr>
          <p:cNvSpPr>
            <a:spLocks noGrp="1"/>
          </p:cNvSpPr>
          <p:nvPr>
            <p:ph type="body" sz="quarter" idx="15"/>
          </p:nvPr>
        </p:nvSpPr>
        <p:spPr>
          <a:xfrm>
            <a:off x="223838" y="6044812"/>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1738058"/>
            <a:ext cx="4206240" cy="4257893"/>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6044812"/>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4690527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9b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88557"/>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198748"/>
            <a:ext cx="4206240" cy="3797203"/>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9B827BF6-4177-7842-A9E9-11C4085BAA08}"/>
              </a:ext>
            </a:extLst>
          </p:cNvPr>
          <p:cNvSpPr>
            <a:spLocks noGrp="1"/>
          </p:cNvSpPr>
          <p:nvPr>
            <p:ph type="body" sz="quarter" idx="15"/>
          </p:nvPr>
        </p:nvSpPr>
        <p:spPr>
          <a:xfrm>
            <a:off x="223838" y="6044812"/>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2198748"/>
            <a:ext cx="4206240" cy="3797203"/>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6044812"/>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9484904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9c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38853"/>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53849"/>
            <a:ext cx="4206240" cy="4652780"/>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1753848"/>
            <a:ext cx="4206240" cy="4003485"/>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5816600"/>
            <a:ext cx="4206240" cy="593972"/>
          </a:xfrm>
        </p:spPr>
        <p:txBody>
          <a:bodyPr anchor="b">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8138389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09c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10933"/>
            <a:ext cx="8689817" cy="877814"/>
          </a:xfrm>
          <a:prstGeom prst="rect">
            <a:avLst/>
          </a:prstGeom>
        </p:spPr>
        <p:txBody>
          <a:bodyPr anchor="ctr"/>
          <a:lstStyle>
            <a:lvl1pPr marL="0" indent="0" algn="ctr">
              <a:buNone/>
              <a:defRPr sz="2400" b="1"/>
            </a:lvl1pPr>
          </a:lstStyle>
          <a:p>
            <a:pPr lvl="0"/>
            <a:endParaRPr lang="en-US" dirty="0"/>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201333"/>
            <a:ext cx="4206240" cy="4216400"/>
          </a:xfrm>
          <a:prstGeom prst="rect">
            <a:avLst/>
          </a:prstGeom>
        </p:spPr>
        <p:txBody>
          <a:bodyPr/>
          <a:lstStyle>
            <a:lvl1pPr marL="228600" indent="-228600">
              <a:buClr>
                <a:srgbClr val="C00000"/>
              </a:buClr>
              <a:buFont typeface="Wingdings" pitchFamily="2" charset="2"/>
              <a:buChar char="§"/>
              <a:defRPr sz="2200"/>
            </a:lvl1pPr>
            <a:lvl2pPr marL="460375" indent="-227013">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2201333"/>
            <a:ext cx="4206240" cy="3556000"/>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5816600"/>
            <a:ext cx="4206240" cy="593972"/>
          </a:xfrm>
        </p:spPr>
        <p:txBody>
          <a:bodyPr anchor="b">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1101079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a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259174"/>
            <a:ext cx="4206240" cy="5156616"/>
          </a:xfrm>
          <a:prstGeom prst="rect">
            <a:avLst/>
          </a:prstGeom>
        </p:spPr>
        <p:txBody>
          <a:bodyPr/>
          <a:lstStyle>
            <a:lvl1pPr marL="228600" indent="-228600">
              <a:buClr>
                <a:srgbClr val="C00000"/>
              </a:buClr>
              <a:buFont typeface="Wingdings" pitchFamily="2" charset="2"/>
              <a:buChar char="§"/>
              <a:defRPr sz="2200"/>
            </a:lvl1pPr>
            <a:lvl2pPr marL="460375" indent="-227013">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1259174"/>
            <a:ext cx="4206240" cy="4736777"/>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6044812"/>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1259843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b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08879"/>
            <a:ext cx="4206240" cy="4667052"/>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1708879"/>
            <a:ext cx="4206240" cy="4287072"/>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6044812"/>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9022064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0a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67102"/>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198748"/>
            <a:ext cx="4206240" cy="4217042"/>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2198748"/>
            <a:ext cx="4206240" cy="3797203"/>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6044812"/>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13838584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10a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81062"/>
            <a:ext cx="8689817" cy="877824"/>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645118"/>
            <a:ext cx="4206240" cy="3627896"/>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2645118"/>
            <a:ext cx="4206240" cy="3266711"/>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5961050"/>
            <a:ext cx="4206240" cy="449522"/>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1142672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1a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88557"/>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212708"/>
            <a:ext cx="4206240" cy="3552898"/>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9B827BF6-4177-7842-A9E9-11C4085BAA08}"/>
              </a:ext>
            </a:extLst>
          </p:cNvPr>
          <p:cNvSpPr>
            <a:spLocks noGrp="1"/>
          </p:cNvSpPr>
          <p:nvPr>
            <p:ph type="body" sz="quarter" idx="15"/>
          </p:nvPr>
        </p:nvSpPr>
        <p:spPr>
          <a:xfrm>
            <a:off x="223838" y="5814468"/>
            <a:ext cx="4206240" cy="5943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2212708"/>
            <a:ext cx="4206240" cy="3552898"/>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5814468"/>
            <a:ext cx="4206240" cy="5943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5758729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a_Content Slide (two-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noAutofit/>
          </a:bodyPr>
          <a:lstStyle>
            <a:lvl1pPr>
              <a:defRPr sz="3400"/>
            </a:lvl1pPr>
          </a:lstStyle>
          <a:p>
            <a:endParaRPr lang="en-US" dirty="0"/>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03157"/>
            <a:ext cx="8686800" cy="4697642"/>
          </a:xfrm>
          <a:prstGeom prst="rect">
            <a:avLst/>
          </a:prstGeom>
        </p:spPr>
        <p:txBody>
          <a:bodyPr>
            <a:normAutofit/>
          </a:bodyPr>
          <a:lstStyle>
            <a:lvl1pPr marL="228600" indent="-228600">
              <a:buClr>
                <a:srgbClr val="C00000"/>
              </a:buClr>
              <a:buFont typeface="Wingdings" pitchFamily="2" charset="2"/>
              <a:buChar char="§"/>
              <a:defRPr sz="2200"/>
            </a:lvl1pPr>
            <a:lvl2pPr marL="460375" indent="-227013">
              <a:tabLst/>
              <a:defRPr sz="2000"/>
            </a:lvl2pPr>
            <a:lvl3pPr>
              <a:defRPr sz="2000"/>
            </a:lvl3pPr>
            <a:lvl4pPr>
              <a:defRPr sz="2000"/>
            </a:lvl4pPr>
            <a:lvl5pPr>
              <a:defRPr sz="20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52007475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6a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41827"/>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45038"/>
            <a:ext cx="4206240" cy="4250913"/>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9B827BF6-4177-7842-A9E9-11C4085BAA08}"/>
              </a:ext>
            </a:extLst>
          </p:cNvPr>
          <p:cNvSpPr>
            <a:spLocks noGrp="1"/>
          </p:cNvSpPr>
          <p:nvPr>
            <p:ph type="body" sz="quarter" idx="15"/>
          </p:nvPr>
        </p:nvSpPr>
        <p:spPr>
          <a:xfrm>
            <a:off x="223838" y="6044812"/>
            <a:ext cx="4206240" cy="365760"/>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1745038"/>
            <a:ext cx="4206240" cy="1828800"/>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9">
            <a:extLst>
              <a:ext uri="{FF2B5EF4-FFF2-40B4-BE49-F238E27FC236}">
                <a16:creationId xmlns:a16="http://schemas.microsoft.com/office/drawing/2014/main" id="{DAFBC41D-F932-E446-B9A5-A0C7947F673D}"/>
              </a:ext>
            </a:extLst>
          </p:cNvPr>
          <p:cNvSpPr>
            <a:spLocks noGrp="1"/>
          </p:cNvSpPr>
          <p:nvPr>
            <p:ph type="body" sz="quarter" idx="17"/>
          </p:nvPr>
        </p:nvSpPr>
        <p:spPr>
          <a:xfrm>
            <a:off x="4710669" y="3628515"/>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13" name="Content Placeholder 6">
            <a:extLst>
              <a:ext uri="{FF2B5EF4-FFF2-40B4-BE49-F238E27FC236}">
                <a16:creationId xmlns:a16="http://schemas.microsoft.com/office/drawing/2014/main" id="{8D7B1263-4B04-C649-8E9E-D1CE8C3F5B5E}"/>
              </a:ext>
            </a:extLst>
          </p:cNvPr>
          <p:cNvSpPr>
            <a:spLocks noGrp="1"/>
          </p:cNvSpPr>
          <p:nvPr>
            <p:ph sz="quarter" idx="18"/>
          </p:nvPr>
        </p:nvSpPr>
        <p:spPr>
          <a:xfrm>
            <a:off x="4710669" y="4161567"/>
            <a:ext cx="4206240" cy="1828800"/>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6044812"/>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5081142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5a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95537"/>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198748"/>
            <a:ext cx="4206240" cy="3797203"/>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9B827BF6-4177-7842-A9E9-11C4085BAA08}"/>
              </a:ext>
            </a:extLst>
          </p:cNvPr>
          <p:cNvSpPr>
            <a:spLocks noGrp="1"/>
          </p:cNvSpPr>
          <p:nvPr>
            <p:ph type="body" sz="quarter" idx="15"/>
          </p:nvPr>
        </p:nvSpPr>
        <p:spPr>
          <a:xfrm>
            <a:off x="223838" y="6044812"/>
            <a:ext cx="4206240" cy="365760"/>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2212052"/>
            <a:ext cx="4206240" cy="1645920"/>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9">
            <a:extLst>
              <a:ext uri="{FF2B5EF4-FFF2-40B4-BE49-F238E27FC236}">
                <a16:creationId xmlns:a16="http://schemas.microsoft.com/office/drawing/2014/main" id="{DAFBC41D-F932-E446-B9A5-A0C7947F673D}"/>
              </a:ext>
            </a:extLst>
          </p:cNvPr>
          <p:cNvSpPr>
            <a:spLocks noGrp="1"/>
          </p:cNvSpPr>
          <p:nvPr>
            <p:ph type="body" sz="quarter" idx="17"/>
          </p:nvPr>
        </p:nvSpPr>
        <p:spPr>
          <a:xfrm>
            <a:off x="4710669" y="3900741"/>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13" name="Content Placeholder 6">
            <a:extLst>
              <a:ext uri="{FF2B5EF4-FFF2-40B4-BE49-F238E27FC236}">
                <a16:creationId xmlns:a16="http://schemas.microsoft.com/office/drawing/2014/main" id="{8D7B1263-4B04-C649-8E9E-D1CE8C3F5B5E}"/>
              </a:ext>
            </a:extLst>
          </p:cNvPr>
          <p:cNvSpPr>
            <a:spLocks noGrp="1"/>
          </p:cNvSpPr>
          <p:nvPr>
            <p:ph sz="quarter" idx="18"/>
          </p:nvPr>
        </p:nvSpPr>
        <p:spPr>
          <a:xfrm>
            <a:off x="4710669" y="4350031"/>
            <a:ext cx="4206240" cy="1645920"/>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6044812"/>
            <a:ext cx="4206240" cy="3657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1607887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6b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95537"/>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198748"/>
            <a:ext cx="4206240" cy="3552898"/>
          </a:xfrm>
          <a:prstGeom prst="rect">
            <a:avLst/>
          </a:prstGeom>
        </p:spPr>
        <p:txBody>
          <a:bodyPr/>
          <a:lstStyle>
            <a:lvl1pPr marL="228600" indent="-228600">
              <a:buClr>
                <a:srgbClr val="C00000"/>
              </a:buClr>
              <a:buFont typeface="Wingdings" pitchFamily="2" charset="2"/>
              <a:buChar char="§"/>
              <a:defRPr sz="2200"/>
            </a:lvl1pPr>
            <a:lvl2pPr marL="460375" indent="-230188">
              <a:tabLst/>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9B827BF6-4177-7842-A9E9-11C4085BAA08}"/>
              </a:ext>
            </a:extLst>
          </p:cNvPr>
          <p:cNvSpPr>
            <a:spLocks noGrp="1"/>
          </p:cNvSpPr>
          <p:nvPr>
            <p:ph type="body" sz="quarter" idx="15"/>
          </p:nvPr>
        </p:nvSpPr>
        <p:spPr>
          <a:xfrm>
            <a:off x="223838" y="5814467"/>
            <a:ext cx="4206240" cy="594360"/>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2212052"/>
            <a:ext cx="4206240" cy="1371600"/>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9">
            <a:extLst>
              <a:ext uri="{FF2B5EF4-FFF2-40B4-BE49-F238E27FC236}">
                <a16:creationId xmlns:a16="http://schemas.microsoft.com/office/drawing/2014/main" id="{DAFBC41D-F932-E446-B9A5-A0C7947F673D}"/>
              </a:ext>
            </a:extLst>
          </p:cNvPr>
          <p:cNvSpPr>
            <a:spLocks noGrp="1"/>
          </p:cNvSpPr>
          <p:nvPr>
            <p:ph type="body" sz="quarter" idx="17"/>
          </p:nvPr>
        </p:nvSpPr>
        <p:spPr>
          <a:xfrm>
            <a:off x="4710669" y="3649457"/>
            <a:ext cx="4206240" cy="5943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13" name="Content Placeholder 6">
            <a:extLst>
              <a:ext uri="{FF2B5EF4-FFF2-40B4-BE49-F238E27FC236}">
                <a16:creationId xmlns:a16="http://schemas.microsoft.com/office/drawing/2014/main" id="{8D7B1263-4B04-C649-8E9E-D1CE8C3F5B5E}"/>
              </a:ext>
            </a:extLst>
          </p:cNvPr>
          <p:cNvSpPr>
            <a:spLocks noGrp="1"/>
          </p:cNvSpPr>
          <p:nvPr>
            <p:ph sz="quarter" idx="18"/>
          </p:nvPr>
        </p:nvSpPr>
        <p:spPr>
          <a:xfrm>
            <a:off x="4710669" y="4380046"/>
            <a:ext cx="4206240" cy="1371600"/>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5814467"/>
            <a:ext cx="4206240" cy="5943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8074899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16b_Content Sl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lstStyle/>
          <a:p>
            <a:r>
              <a:rPr lang="en-US" dirty="0"/>
              <a:t>Click to edit Master title style</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17116"/>
            <a:ext cx="4206240" cy="4690663"/>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1717116"/>
            <a:ext cx="4206240" cy="1863701"/>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9">
            <a:extLst>
              <a:ext uri="{FF2B5EF4-FFF2-40B4-BE49-F238E27FC236}">
                <a16:creationId xmlns:a16="http://schemas.microsoft.com/office/drawing/2014/main" id="{DAFBC41D-F932-E446-B9A5-A0C7947F673D}"/>
              </a:ext>
            </a:extLst>
          </p:cNvPr>
          <p:cNvSpPr>
            <a:spLocks noGrp="1"/>
          </p:cNvSpPr>
          <p:nvPr>
            <p:ph type="body" sz="quarter" idx="17"/>
          </p:nvPr>
        </p:nvSpPr>
        <p:spPr>
          <a:xfrm>
            <a:off x="4710669" y="3649457"/>
            <a:ext cx="4206240" cy="5943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13" name="Content Placeholder 6">
            <a:extLst>
              <a:ext uri="{FF2B5EF4-FFF2-40B4-BE49-F238E27FC236}">
                <a16:creationId xmlns:a16="http://schemas.microsoft.com/office/drawing/2014/main" id="{8D7B1263-4B04-C649-8E9E-D1CE8C3F5B5E}"/>
              </a:ext>
            </a:extLst>
          </p:cNvPr>
          <p:cNvSpPr>
            <a:spLocks noGrp="1"/>
          </p:cNvSpPr>
          <p:nvPr>
            <p:ph sz="quarter" idx="18"/>
          </p:nvPr>
        </p:nvSpPr>
        <p:spPr>
          <a:xfrm>
            <a:off x="4710669" y="4380046"/>
            <a:ext cx="4206240" cy="1371600"/>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5814467"/>
            <a:ext cx="4206240" cy="5943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2302225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a_Content Slid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640080"/>
          </a:xfrm>
        </p:spPr>
        <p:txBody>
          <a:bodyPr anchor="t"/>
          <a:lstStyle/>
          <a:p>
            <a:r>
              <a:rPr lang="en-US" dirty="0"/>
              <a:t>Click to edit Master title style</a:t>
            </a:r>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41827"/>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45038"/>
            <a:ext cx="4206240" cy="4006608"/>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9B827BF6-4177-7842-A9E9-11C4085BAA08}"/>
              </a:ext>
            </a:extLst>
          </p:cNvPr>
          <p:cNvSpPr>
            <a:spLocks noGrp="1"/>
          </p:cNvSpPr>
          <p:nvPr>
            <p:ph type="body" sz="quarter" idx="15"/>
          </p:nvPr>
        </p:nvSpPr>
        <p:spPr>
          <a:xfrm>
            <a:off x="223838" y="5814467"/>
            <a:ext cx="4206240" cy="594360"/>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9" name="Content Placeholder 6">
            <a:extLst>
              <a:ext uri="{FF2B5EF4-FFF2-40B4-BE49-F238E27FC236}">
                <a16:creationId xmlns:a16="http://schemas.microsoft.com/office/drawing/2014/main" id="{7FC32480-5981-684B-9330-03EC193DDD65}"/>
              </a:ext>
            </a:extLst>
          </p:cNvPr>
          <p:cNvSpPr>
            <a:spLocks noGrp="1"/>
          </p:cNvSpPr>
          <p:nvPr>
            <p:ph sz="quarter" idx="14"/>
          </p:nvPr>
        </p:nvSpPr>
        <p:spPr>
          <a:xfrm>
            <a:off x="4710669" y="1745038"/>
            <a:ext cx="4206240" cy="1600200"/>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9">
            <a:extLst>
              <a:ext uri="{FF2B5EF4-FFF2-40B4-BE49-F238E27FC236}">
                <a16:creationId xmlns:a16="http://schemas.microsoft.com/office/drawing/2014/main" id="{DAFBC41D-F932-E446-B9A5-A0C7947F673D}"/>
              </a:ext>
            </a:extLst>
          </p:cNvPr>
          <p:cNvSpPr>
            <a:spLocks noGrp="1"/>
          </p:cNvSpPr>
          <p:nvPr>
            <p:ph type="body" sz="quarter" idx="17"/>
          </p:nvPr>
        </p:nvSpPr>
        <p:spPr>
          <a:xfrm>
            <a:off x="4710669" y="3412132"/>
            <a:ext cx="4206240" cy="5943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13" name="Content Placeholder 6">
            <a:extLst>
              <a:ext uri="{FF2B5EF4-FFF2-40B4-BE49-F238E27FC236}">
                <a16:creationId xmlns:a16="http://schemas.microsoft.com/office/drawing/2014/main" id="{8D7B1263-4B04-C649-8E9E-D1CE8C3F5B5E}"/>
              </a:ext>
            </a:extLst>
          </p:cNvPr>
          <p:cNvSpPr>
            <a:spLocks noGrp="1"/>
          </p:cNvSpPr>
          <p:nvPr>
            <p:ph sz="quarter" idx="18"/>
          </p:nvPr>
        </p:nvSpPr>
        <p:spPr>
          <a:xfrm>
            <a:off x="4710669" y="4151446"/>
            <a:ext cx="4206240" cy="1600200"/>
          </a:xfrm>
          <a:prstGeom prst="rect">
            <a:avLst/>
          </a:prstGeom>
        </p:spPr>
        <p:txBody>
          <a:bodyPr/>
          <a:lstStyle>
            <a:lvl1pPr marL="228600" indent="-228600">
              <a:buClr>
                <a:srgbClr val="C00000"/>
              </a:buClr>
              <a:buFont typeface="Wingdings" pitchFamily="2" charset="2"/>
              <a:buChar char="§"/>
              <a:defRPr sz="2200"/>
            </a:lvl1pPr>
            <a:lvl2pPr>
              <a:defRPr sz="20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9">
            <a:extLst>
              <a:ext uri="{FF2B5EF4-FFF2-40B4-BE49-F238E27FC236}">
                <a16:creationId xmlns:a16="http://schemas.microsoft.com/office/drawing/2014/main" id="{7AE3044D-2CF8-7548-BCC1-2B5CF1D3126A}"/>
              </a:ext>
            </a:extLst>
          </p:cNvPr>
          <p:cNvSpPr>
            <a:spLocks noGrp="1"/>
          </p:cNvSpPr>
          <p:nvPr>
            <p:ph type="body" sz="quarter" idx="16"/>
          </p:nvPr>
        </p:nvSpPr>
        <p:spPr>
          <a:xfrm>
            <a:off x="4710669" y="5814467"/>
            <a:ext cx="4206240" cy="594360"/>
          </a:xfrm>
        </p:spPr>
        <p:txBody>
          <a:bodyPr>
            <a:normAutofit/>
          </a:bodyPr>
          <a:lstStyle>
            <a:lvl1pPr marL="0" indent="0" algn="l">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448264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3b_Content Slide (on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398"/>
            <a:ext cx="8686800" cy="640080"/>
          </a:xfrm>
        </p:spPr>
        <p:txBody>
          <a:bodyPr anchor="t">
            <a:noAutofit/>
          </a:bodyPr>
          <a:lstStyle>
            <a:lvl1pPr>
              <a:defRPr sz="3400"/>
            </a:lvl1pPr>
          </a:lstStyle>
          <a:p>
            <a:endParaRPr lang="en-US" dirty="0"/>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42600"/>
            <a:ext cx="8689817" cy="457200"/>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1745037"/>
            <a:ext cx="8686800" cy="4572255"/>
          </a:xfrm>
          <a:prstGeom prst="rect">
            <a:avLst/>
          </a:prstGeom>
        </p:spPr>
        <p:txBody>
          <a:bodyPr/>
          <a:lstStyle>
            <a:lvl1pPr marL="228600" indent="-228600">
              <a:buClr>
                <a:srgbClr val="C00000"/>
              </a:buClr>
              <a:buFont typeface="Wingdings" pitchFamily="2" charset="2"/>
              <a:buChar char="§"/>
              <a:defRPr sz="2200"/>
            </a:lvl1pPr>
            <a:lvl2pPr marL="460375" indent="-227013">
              <a:tabLst/>
              <a:defRPr sz="2000"/>
            </a:lvl2pPr>
            <a:lvl3pPr>
              <a:defRPr sz="1800"/>
            </a:lvl3pPr>
            <a:lvl4pPr>
              <a:defRPr sz="1800"/>
            </a:lvl4pPr>
            <a:lvl5pP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4268489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3a_Content Slide (two-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400"/>
            <a:ext cx="8686800" cy="1097280"/>
          </a:xfrm>
        </p:spPr>
        <p:txBody>
          <a:bodyPr anchor="t">
            <a:noAutofit/>
          </a:bodyPr>
          <a:lstStyle>
            <a:lvl1pPr>
              <a:defRPr sz="3400"/>
            </a:lvl1pPr>
          </a:lstStyle>
          <a:p>
            <a:endParaRPr lang="en-US" dirty="0"/>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73281"/>
            <a:ext cx="8689817" cy="457200"/>
          </a:xfrm>
          <a:prstGeom prst="rect">
            <a:avLst/>
          </a:prstGeom>
        </p:spPr>
        <p:txBody>
          <a:bodyP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196059"/>
            <a:ext cx="8686800" cy="4114254"/>
          </a:xfrm>
          <a:prstGeom prst="rect">
            <a:avLst/>
          </a:prstGeom>
        </p:spPr>
        <p:txBody>
          <a:bodyPr/>
          <a:lstStyle>
            <a:lvl1pPr marL="228600" indent="-228600">
              <a:lnSpc>
                <a:spcPct val="100000"/>
              </a:lnSpc>
              <a:spcBef>
                <a:spcPts val="600"/>
              </a:spcBef>
              <a:buClr>
                <a:srgbClr val="C00000"/>
              </a:buClr>
              <a:buFont typeface="Wingdings" pitchFamily="2" charset="2"/>
              <a:buChar char="§"/>
              <a:defRPr sz="2200"/>
            </a:lvl1pPr>
            <a:lvl2pPr marL="460375" indent="-230188">
              <a:lnSpc>
                <a:spcPct val="100000"/>
              </a:lnSpc>
              <a:spcBef>
                <a:spcPts val="600"/>
              </a:spcBef>
              <a:tabLst/>
              <a:defRPr sz="2000"/>
            </a:lvl2pPr>
            <a:lvl3pPr>
              <a:lnSpc>
                <a:spcPct val="100000"/>
              </a:lnSpc>
              <a:spcBef>
                <a:spcPts val="600"/>
              </a:spcBef>
              <a:defRPr sz="1800"/>
            </a:lvl3pPr>
            <a:lvl4pPr>
              <a:lnSpc>
                <a:spcPct val="100000"/>
              </a:lnSpc>
              <a:spcBef>
                <a:spcPts val="600"/>
              </a:spcBef>
              <a:defRPr sz="1800"/>
            </a:lvl4pPr>
            <a:lvl5pPr>
              <a:lnSpc>
                <a:spcPct val="100000"/>
              </a:lnSpc>
              <a:spcBef>
                <a:spcPts val="600"/>
              </a:spcBef>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8269576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03b_Content Slide (on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398"/>
            <a:ext cx="8686800" cy="640080"/>
          </a:xfrm>
        </p:spPr>
        <p:txBody>
          <a:bodyPr anchor="t">
            <a:noAutofit/>
          </a:bodyPr>
          <a:lstStyle>
            <a:lvl1pPr>
              <a:defRPr sz="3400"/>
            </a:lvl1pPr>
          </a:lstStyle>
          <a:p>
            <a:endParaRPr lang="en-US" dirty="0"/>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214936"/>
            <a:ext cx="8689817" cy="877824"/>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201333"/>
            <a:ext cx="8686800" cy="4108979"/>
          </a:xfrm>
          <a:prstGeom prst="rect">
            <a:avLst/>
          </a:prstGeom>
        </p:spPr>
        <p:txBody>
          <a:bodyPr/>
          <a:lstStyle>
            <a:lvl1pPr marL="228600" indent="-228600">
              <a:lnSpc>
                <a:spcPct val="100000"/>
              </a:lnSpc>
              <a:spcBef>
                <a:spcPts val="600"/>
              </a:spcBef>
              <a:buClr>
                <a:srgbClr val="C00000"/>
              </a:buClr>
              <a:buFont typeface="Wingdings" pitchFamily="2" charset="2"/>
              <a:buChar char="§"/>
              <a:defRPr sz="2200"/>
            </a:lvl1pPr>
            <a:lvl2pPr>
              <a:lnSpc>
                <a:spcPct val="100000"/>
              </a:lnSpc>
              <a:spcBef>
                <a:spcPts val="600"/>
              </a:spcBef>
              <a:defRPr sz="2000"/>
            </a:lvl2pPr>
            <a:lvl3pPr>
              <a:lnSpc>
                <a:spcPct val="100000"/>
              </a:lnSpc>
              <a:spcBef>
                <a:spcPts val="600"/>
              </a:spcBef>
              <a:defRPr sz="1800"/>
            </a:lvl3pPr>
            <a:lvl4pPr>
              <a:lnSpc>
                <a:spcPct val="100000"/>
              </a:lnSpc>
              <a:spcBef>
                <a:spcPts val="600"/>
              </a:spcBef>
              <a:defRPr sz="1800"/>
            </a:lvl4pPr>
            <a:lvl5pPr>
              <a:lnSpc>
                <a:spcPct val="100000"/>
              </a:lnSpc>
              <a:spcBef>
                <a:spcPts val="600"/>
              </a:spcBef>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992588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03b_Content Slide (on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398"/>
            <a:ext cx="8686800" cy="1097280"/>
          </a:xfrm>
        </p:spPr>
        <p:txBody>
          <a:bodyPr anchor="t">
            <a:noAutofit/>
          </a:bodyPr>
          <a:lstStyle>
            <a:lvl1pPr>
              <a:defRPr sz="3400"/>
            </a:lvl1pPr>
          </a:lstStyle>
          <a:p>
            <a:endParaRPr lang="en-US" dirty="0"/>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96566"/>
            <a:ext cx="8689817" cy="877824"/>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631518"/>
            <a:ext cx="8686800" cy="3678794"/>
          </a:xfrm>
          <a:prstGeom prst="rect">
            <a:avLst/>
          </a:prstGeom>
        </p:spPr>
        <p:txBody>
          <a:bodyPr/>
          <a:lstStyle>
            <a:lvl1pPr marL="228600" indent="-228600">
              <a:lnSpc>
                <a:spcPct val="100000"/>
              </a:lnSpc>
              <a:spcBef>
                <a:spcPts val="600"/>
              </a:spcBef>
              <a:buClr>
                <a:srgbClr val="C00000"/>
              </a:buClr>
              <a:buFont typeface="Wingdings" pitchFamily="2" charset="2"/>
              <a:buChar char="§"/>
              <a:defRPr sz="2200"/>
            </a:lvl1pPr>
            <a:lvl2pPr>
              <a:lnSpc>
                <a:spcPct val="100000"/>
              </a:lnSpc>
              <a:spcBef>
                <a:spcPts val="600"/>
              </a:spcBef>
              <a:defRPr sz="2000"/>
            </a:lvl2pPr>
            <a:lvl3pPr>
              <a:lnSpc>
                <a:spcPct val="100000"/>
              </a:lnSpc>
              <a:spcBef>
                <a:spcPts val="600"/>
              </a:spcBef>
              <a:defRPr sz="1800"/>
            </a:lvl3pPr>
            <a:lvl4pPr>
              <a:lnSpc>
                <a:spcPct val="100000"/>
              </a:lnSpc>
              <a:spcBef>
                <a:spcPts val="600"/>
              </a:spcBef>
              <a:defRPr sz="1800"/>
            </a:lvl4pPr>
            <a:lvl5pPr>
              <a:lnSpc>
                <a:spcPct val="100000"/>
              </a:lnSpc>
              <a:spcBef>
                <a:spcPts val="600"/>
              </a:spcBef>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400032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03b_Content Slide (on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B02B2-715C-F945-8D52-742592CC922C}"/>
              </a:ext>
            </a:extLst>
          </p:cNvPr>
          <p:cNvSpPr>
            <a:spLocks noGrp="1"/>
          </p:cNvSpPr>
          <p:nvPr>
            <p:ph type="title"/>
          </p:nvPr>
        </p:nvSpPr>
        <p:spPr>
          <a:xfrm>
            <a:off x="228600" y="533398"/>
            <a:ext cx="8686800" cy="1097280"/>
          </a:xfrm>
        </p:spPr>
        <p:txBody>
          <a:bodyPr anchor="t">
            <a:noAutofit/>
          </a:bodyPr>
          <a:lstStyle>
            <a:lvl1pPr>
              <a:defRPr sz="3400"/>
            </a:lvl1pPr>
          </a:lstStyle>
          <a:p>
            <a:endParaRPr lang="en-US" dirty="0"/>
          </a:p>
        </p:txBody>
      </p:sp>
      <p:sp>
        <p:nvSpPr>
          <p:cNvPr id="5" name="Text Placeholder 4">
            <a:extLst>
              <a:ext uri="{FF2B5EF4-FFF2-40B4-BE49-F238E27FC236}">
                <a16:creationId xmlns:a16="http://schemas.microsoft.com/office/drawing/2014/main" id="{0B573EA9-7893-CB4D-B080-214F5E877C9A}"/>
              </a:ext>
            </a:extLst>
          </p:cNvPr>
          <p:cNvSpPr>
            <a:spLocks noGrp="1"/>
          </p:cNvSpPr>
          <p:nvPr>
            <p:ph type="body" sz="quarter" idx="11"/>
          </p:nvPr>
        </p:nvSpPr>
        <p:spPr>
          <a:xfrm>
            <a:off x="227092" y="1696566"/>
            <a:ext cx="8689817" cy="877824"/>
          </a:xfrm>
          <a:prstGeom prst="rect">
            <a:avLst/>
          </a:prstGeom>
        </p:spPr>
        <p:txBody>
          <a:bodyPr anchor="ctr"/>
          <a:lstStyle>
            <a:lvl1pPr marL="0" indent="0" algn="ctr">
              <a:buNone/>
              <a:defRPr sz="2400" b="1"/>
            </a:lvl1pPr>
          </a:lstStyle>
          <a:p>
            <a:pPr lvl="0"/>
            <a:r>
              <a:rPr lang="en-US" dirty="0"/>
              <a:t>Edit Master text styles</a:t>
            </a:r>
          </a:p>
        </p:txBody>
      </p:sp>
      <p:sp>
        <p:nvSpPr>
          <p:cNvPr id="7" name="Content Placeholder 6">
            <a:extLst>
              <a:ext uri="{FF2B5EF4-FFF2-40B4-BE49-F238E27FC236}">
                <a16:creationId xmlns:a16="http://schemas.microsoft.com/office/drawing/2014/main" id="{3FA4C6D2-0B2E-8B41-BB17-C00DF4DA009A}"/>
              </a:ext>
            </a:extLst>
          </p:cNvPr>
          <p:cNvSpPr>
            <a:spLocks noGrp="1"/>
          </p:cNvSpPr>
          <p:nvPr>
            <p:ph sz="quarter" idx="12"/>
          </p:nvPr>
        </p:nvSpPr>
        <p:spPr>
          <a:xfrm>
            <a:off x="228600" y="2631518"/>
            <a:ext cx="8686800" cy="3385374"/>
          </a:xfrm>
          <a:prstGeom prst="rect">
            <a:avLst/>
          </a:prstGeom>
        </p:spPr>
        <p:txBody>
          <a:bodyPr/>
          <a:lstStyle>
            <a:lvl1pPr marL="228600" indent="-228600">
              <a:lnSpc>
                <a:spcPct val="100000"/>
              </a:lnSpc>
              <a:spcBef>
                <a:spcPts val="600"/>
              </a:spcBef>
              <a:buClr>
                <a:srgbClr val="C00000"/>
              </a:buClr>
              <a:buFont typeface="Wingdings" pitchFamily="2" charset="2"/>
              <a:buChar char="§"/>
              <a:defRPr sz="2200"/>
            </a:lvl1pPr>
            <a:lvl2pPr>
              <a:lnSpc>
                <a:spcPct val="100000"/>
              </a:lnSpc>
              <a:spcBef>
                <a:spcPts val="600"/>
              </a:spcBef>
              <a:defRPr sz="2000"/>
            </a:lvl2pPr>
            <a:lvl3pPr>
              <a:lnSpc>
                <a:spcPct val="100000"/>
              </a:lnSpc>
              <a:spcBef>
                <a:spcPts val="600"/>
              </a:spcBef>
              <a:defRPr sz="1800"/>
            </a:lvl3pPr>
            <a:lvl4pPr>
              <a:lnSpc>
                <a:spcPct val="100000"/>
              </a:lnSpc>
              <a:spcBef>
                <a:spcPts val="600"/>
              </a:spcBef>
              <a:defRPr sz="1800"/>
            </a:lvl4pPr>
            <a:lvl5pPr>
              <a:lnSpc>
                <a:spcPct val="100000"/>
              </a:lnSpc>
              <a:spcBef>
                <a:spcPts val="600"/>
              </a:spcBef>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7">
            <a:extLst>
              <a:ext uri="{FF2B5EF4-FFF2-40B4-BE49-F238E27FC236}">
                <a16:creationId xmlns:a16="http://schemas.microsoft.com/office/drawing/2014/main" id="{0DB05D1D-9A3F-154C-B465-6A314E3C8DDF}"/>
              </a:ext>
            </a:extLst>
          </p:cNvPr>
          <p:cNvSpPr>
            <a:spLocks noGrp="1"/>
          </p:cNvSpPr>
          <p:nvPr>
            <p:ph sz="quarter" idx="13"/>
          </p:nvPr>
        </p:nvSpPr>
        <p:spPr>
          <a:xfrm>
            <a:off x="228600" y="6066090"/>
            <a:ext cx="8686800" cy="365760"/>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3" name="Footer Placeholder 2">
            <a:extLst>
              <a:ext uri="{FF2B5EF4-FFF2-40B4-BE49-F238E27FC236}">
                <a16:creationId xmlns:a16="http://schemas.microsoft.com/office/drawing/2014/main" id="{FBD1E24C-0BF1-0646-9E63-8F55D4BE3A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13965201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5.xml"/><Relationship Id="rId18" Type="http://schemas.openxmlformats.org/officeDocument/2006/relationships/slideLayout" Target="../slideLayouts/slideLayout20.xml"/><Relationship Id="rId26" Type="http://schemas.openxmlformats.org/officeDocument/2006/relationships/slideLayout" Target="../slideLayouts/slideLayout28.xml"/><Relationship Id="rId39" Type="http://schemas.openxmlformats.org/officeDocument/2006/relationships/slideLayout" Target="../slideLayouts/slideLayout41.xml"/><Relationship Id="rId21" Type="http://schemas.openxmlformats.org/officeDocument/2006/relationships/slideLayout" Target="../slideLayouts/slideLayout23.xml"/><Relationship Id="rId34" Type="http://schemas.openxmlformats.org/officeDocument/2006/relationships/slideLayout" Target="../slideLayouts/slideLayout36.xml"/><Relationship Id="rId42" Type="http://schemas.openxmlformats.org/officeDocument/2006/relationships/slideLayout" Target="../slideLayouts/slideLayout44.xml"/><Relationship Id="rId7" Type="http://schemas.openxmlformats.org/officeDocument/2006/relationships/slideLayout" Target="../slideLayouts/slideLayout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29" Type="http://schemas.openxmlformats.org/officeDocument/2006/relationships/slideLayout" Target="../slideLayouts/slideLayout31.xml"/><Relationship Id="rId41" Type="http://schemas.openxmlformats.org/officeDocument/2006/relationships/slideLayout" Target="../slideLayouts/slideLayout43.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32" Type="http://schemas.openxmlformats.org/officeDocument/2006/relationships/slideLayout" Target="../slideLayouts/slideLayout34.xml"/><Relationship Id="rId37" Type="http://schemas.openxmlformats.org/officeDocument/2006/relationships/slideLayout" Target="../slideLayouts/slideLayout39.xml"/><Relationship Id="rId40" Type="http://schemas.openxmlformats.org/officeDocument/2006/relationships/slideLayout" Target="../slideLayouts/slideLayout42.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28" Type="http://schemas.openxmlformats.org/officeDocument/2006/relationships/slideLayout" Target="../slideLayouts/slideLayout30.xml"/><Relationship Id="rId36" Type="http://schemas.openxmlformats.org/officeDocument/2006/relationships/slideLayout" Target="../slideLayouts/slideLayout38.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31" Type="http://schemas.openxmlformats.org/officeDocument/2006/relationships/slideLayout" Target="../slideLayouts/slideLayout33.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 Id="rId27" Type="http://schemas.openxmlformats.org/officeDocument/2006/relationships/slideLayout" Target="../slideLayouts/slideLayout29.xml"/><Relationship Id="rId30" Type="http://schemas.openxmlformats.org/officeDocument/2006/relationships/slideLayout" Target="../slideLayouts/slideLayout32.xml"/><Relationship Id="rId35" Type="http://schemas.openxmlformats.org/officeDocument/2006/relationships/slideLayout" Target="../slideLayouts/slideLayout37.xml"/><Relationship Id="rId43" Type="http://schemas.openxmlformats.org/officeDocument/2006/relationships/theme" Target="../theme/theme3.xml"/><Relationship Id="rId8" Type="http://schemas.openxmlformats.org/officeDocument/2006/relationships/slideLayout" Target="../slideLayouts/slideLayout10.xml"/><Relationship Id="rId3" Type="http://schemas.openxmlformats.org/officeDocument/2006/relationships/slideLayout" Target="../slideLayouts/slideLayout5.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slideLayout" Target="../slideLayouts/slideLayout27.xml"/><Relationship Id="rId33" Type="http://schemas.openxmlformats.org/officeDocument/2006/relationships/slideLayout" Target="../slideLayouts/slideLayout35.xml"/><Relationship Id="rId38"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304800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606762"/>
      </p:ext>
    </p:extLst>
  </p:cSld>
  <p:clrMap bg1="lt1" tx1="dk1" bg2="lt2" tx2="dk2" accent1="accent1" accent2="accent2" accent3="accent3" accent4="accent4" accent5="accent5" accent6="accent6" hlink="hlink" folHlink="folHlink"/>
  <p:sldLayoutIdLst>
    <p:sldLayoutId id="2147483885" r:id="rId1"/>
  </p:sldLayoutIdLst>
  <p:hf sldNum="0" hdr="0" dt="0"/>
  <p:txStyles>
    <p:titleStyle>
      <a:lvl1pPr algn="ctr" defTabSz="914400" rtl="0" eaLnBrk="1" latinLnBrk="0" hangingPunct="1">
        <a:lnSpc>
          <a:spcPct val="90000"/>
        </a:lnSpc>
        <a:spcBef>
          <a:spcPct val="0"/>
        </a:spcBef>
        <a:buNone/>
        <a:defRPr sz="1100" kern="1200">
          <a:solidFill>
            <a:schemeClr val="tx1"/>
          </a:solidFill>
          <a:latin typeface="Source Sans Pro" charset="0"/>
          <a:ea typeface="Source Sans Pro" charset="0"/>
          <a:cs typeface="Source Sans Pro"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6512" y="762000"/>
            <a:ext cx="8534400" cy="990599"/>
          </a:xfrm>
          <a:prstGeom prst="rect">
            <a:avLst/>
          </a:prstGeom>
        </p:spPr>
        <p:txBody>
          <a:bodyPr vert="horz" lIns="91440" tIns="45720" rIns="91440" bIns="45720" rtlCol="0" anchor="t">
            <a:normAutofit/>
          </a:bodyPr>
          <a:lstStyle/>
          <a:p>
            <a:r>
              <a:rPr lang="en-US" dirty="0"/>
              <a:t>Click to edit Master title style</a:t>
            </a:r>
          </a:p>
        </p:txBody>
      </p:sp>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4770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0" name="Footer Placeholder 4"/>
          <p:cNvSpPr>
            <a:spLocks noGrp="1"/>
          </p:cNvSpPr>
          <p:nvPr>
            <p:ph type="ftr" sz="quarter" idx="3"/>
          </p:nvPr>
        </p:nvSpPr>
        <p:spPr>
          <a:xfrm>
            <a:off x="1866900" y="6492875"/>
            <a:ext cx="5410200" cy="365125"/>
          </a:xfrm>
          <a:prstGeom prst="rect">
            <a:avLst/>
          </a:prstGeom>
        </p:spPr>
        <p:txBody>
          <a:bodyPr vert="horz" lIns="91440" tIns="45720" rIns="91440" bIns="45720" rtlCol="0" anchor="ctr"/>
          <a:lstStyle>
            <a:lvl1pPr algn="ctr">
              <a:defRPr sz="1200" b="0" i="0">
                <a:solidFill>
                  <a:schemeClr val="tx1"/>
                </a:solidFill>
                <a:latin typeface="Arial" panose="020B0604020202020204" pitchFamily="34" charset="0"/>
                <a:ea typeface="Arial" panose="020B0604020202020204" pitchFamily="34" charset="0"/>
                <a:cs typeface="Arial" panose="020B0604020202020204" pitchFamily="34" charset="0"/>
              </a:defRPr>
            </a:lvl1pPr>
          </a:lstStyle>
          <a:p>
            <a:r>
              <a:rPr lang="en-US"/>
              <a:t>Copyright © 2020 John Wiley &amp; Sons, Inc. </a:t>
            </a:r>
            <a:endParaRPr lang="en-US" dirty="0"/>
          </a:p>
        </p:txBody>
      </p:sp>
    </p:spTree>
    <p:extLst>
      <p:ext uri="{BB962C8B-B14F-4D97-AF65-F5344CB8AC3E}">
        <p14:creationId xmlns:p14="http://schemas.microsoft.com/office/powerpoint/2010/main" val="2170130151"/>
      </p:ext>
    </p:extLst>
  </p:cSld>
  <p:clrMap bg1="lt1" tx1="dk1" bg2="lt2" tx2="dk2" accent1="accent1" accent2="accent2" accent3="accent3" accent4="accent4" accent5="accent5" accent6="accent6" hlink="hlink" folHlink="folHlink"/>
  <p:sldLayoutIdLst>
    <p:sldLayoutId id="2147483887" r:id="rId1"/>
  </p:sldLayoutIdLst>
  <p:hf sldNum="0" hdr="0" dt="0"/>
  <p:txStyles>
    <p:titleStyle>
      <a:lvl1pPr algn="l" defTabSz="914400" rtl="0" eaLnBrk="1" latinLnBrk="0" hangingPunct="1">
        <a:lnSpc>
          <a:spcPct val="90000"/>
        </a:lnSpc>
        <a:spcBef>
          <a:spcPct val="0"/>
        </a:spcBef>
        <a:buNone/>
        <a:defRPr sz="4000" kern="1200">
          <a:solidFill>
            <a:schemeClr val="accent1"/>
          </a:solidFill>
          <a:latin typeface="Calibri" charset="0"/>
          <a:ea typeface="Calibri" charset="0"/>
          <a:cs typeface="Calibri"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p:nvPr userDrawn="1"/>
        </p:nvCxnSpPr>
        <p:spPr>
          <a:xfrm>
            <a:off x="0" y="6477000"/>
            <a:ext cx="914400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55BF67C7-B95A-2448-9E26-512F20DD82AF}"/>
              </a:ext>
            </a:extLst>
          </p:cNvPr>
          <p:cNvSpPr>
            <a:spLocks noGrp="1"/>
          </p:cNvSpPr>
          <p:nvPr>
            <p:ph type="title"/>
          </p:nvPr>
        </p:nvSpPr>
        <p:spPr>
          <a:xfrm>
            <a:off x="228600" y="533400"/>
            <a:ext cx="8686800" cy="1009214"/>
          </a:xfrm>
          <a:prstGeom prst="rect">
            <a:avLst/>
          </a:prstGeom>
        </p:spPr>
        <p:txBody>
          <a:bodyPr vert="horz" lIns="91440" tIns="45720" rIns="91440" bIns="45720" rtlCol="0" anchor="t">
            <a:normAutofit/>
          </a:bodyPr>
          <a:lstStyle/>
          <a:p>
            <a:endParaRPr lang="en-US" dirty="0"/>
          </a:p>
        </p:txBody>
      </p:sp>
      <p:sp>
        <p:nvSpPr>
          <p:cNvPr id="3" name="Text Placeholder 2">
            <a:extLst>
              <a:ext uri="{FF2B5EF4-FFF2-40B4-BE49-F238E27FC236}">
                <a16:creationId xmlns:a16="http://schemas.microsoft.com/office/drawing/2014/main" id="{87B13518-C49D-814C-A1A4-2AFEFAC36169}"/>
              </a:ext>
            </a:extLst>
          </p:cNvPr>
          <p:cNvSpPr>
            <a:spLocks noGrp="1"/>
          </p:cNvSpPr>
          <p:nvPr>
            <p:ph type="body" idx="1"/>
          </p:nvPr>
        </p:nvSpPr>
        <p:spPr>
          <a:xfrm>
            <a:off x="228600" y="1612415"/>
            <a:ext cx="8686800" cy="480932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2162175" y="6492875"/>
            <a:ext cx="4819650" cy="365125"/>
          </a:xfrm>
          <a:prstGeom prst="rect">
            <a:avLst/>
          </a:prstGeom>
        </p:spPr>
        <p:txBody>
          <a:bodyPr vert="horz" lIns="91440" tIns="45720" rIns="91440" bIns="45720" rtlCol="0" anchor="ctr"/>
          <a:lstStyle>
            <a:lvl1pPr algn="ctr">
              <a:defRPr sz="1200">
                <a:solidFill>
                  <a:schemeClr val="tx1"/>
                </a:solidFill>
              </a:defRPr>
            </a:lvl1pPr>
          </a:lstStyle>
          <a:p>
            <a:r>
              <a:rPr lang="en-US"/>
              <a:t>Copyright © 2020 John Wiley &amp; Sons, Inc. </a:t>
            </a:r>
            <a:endParaRPr lang="en-US" dirty="0"/>
          </a:p>
        </p:txBody>
      </p:sp>
    </p:spTree>
    <p:extLst>
      <p:ext uri="{BB962C8B-B14F-4D97-AF65-F5344CB8AC3E}">
        <p14:creationId xmlns:p14="http://schemas.microsoft.com/office/powerpoint/2010/main" val="718142327"/>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917" r:id="rId5"/>
    <p:sldLayoutId id="2147483926" r:id="rId6"/>
    <p:sldLayoutId id="2147483927" r:id="rId7"/>
    <p:sldLayoutId id="2147483893" r:id="rId8"/>
    <p:sldLayoutId id="2147483894" r:id="rId9"/>
    <p:sldLayoutId id="2147483895" r:id="rId10"/>
    <p:sldLayoutId id="2147483930" r:id="rId11"/>
    <p:sldLayoutId id="2147483924" r:id="rId12"/>
    <p:sldLayoutId id="2147483896" r:id="rId13"/>
    <p:sldLayoutId id="2147483923" r:id="rId14"/>
    <p:sldLayoutId id="2147483921" r:id="rId15"/>
    <p:sldLayoutId id="2147483897" r:id="rId16"/>
    <p:sldLayoutId id="2147483898" r:id="rId17"/>
    <p:sldLayoutId id="2147483899" r:id="rId18"/>
    <p:sldLayoutId id="2147483900" r:id="rId19"/>
    <p:sldLayoutId id="2147483922" r:id="rId20"/>
    <p:sldLayoutId id="2147483929" r:id="rId21"/>
    <p:sldLayoutId id="2147483918" r:id="rId22"/>
    <p:sldLayoutId id="2147483928" r:id="rId23"/>
    <p:sldLayoutId id="2147483920" r:id="rId24"/>
    <p:sldLayoutId id="2147483901" r:id="rId25"/>
    <p:sldLayoutId id="2147483902" r:id="rId26"/>
    <p:sldLayoutId id="2147483903" r:id="rId27"/>
    <p:sldLayoutId id="2147483904" r:id="rId28"/>
    <p:sldLayoutId id="2147483905" r:id="rId29"/>
    <p:sldLayoutId id="2147483906" r:id="rId30"/>
    <p:sldLayoutId id="2147483907" r:id="rId31"/>
    <p:sldLayoutId id="2147483916" r:id="rId32"/>
    <p:sldLayoutId id="2147483908" r:id="rId33"/>
    <p:sldLayoutId id="2147483909" r:id="rId34"/>
    <p:sldLayoutId id="2147483910" r:id="rId35"/>
    <p:sldLayoutId id="2147483925" r:id="rId36"/>
    <p:sldLayoutId id="2147483911" r:id="rId37"/>
    <p:sldLayoutId id="2147483912" r:id="rId38"/>
    <p:sldLayoutId id="2147483913" r:id="rId39"/>
    <p:sldLayoutId id="2147483914" r:id="rId40"/>
    <p:sldLayoutId id="2147483919" r:id="rId41"/>
    <p:sldLayoutId id="2147483915" r:id="rId42"/>
  </p:sldLayoutIdLst>
  <p:hf sldNum="0" hdr="0" dt="0"/>
  <p:txStyles>
    <p:titleStyle>
      <a:lvl1pPr algn="l" defTabSz="914400" rtl="0" eaLnBrk="1" latinLnBrk="0" hangingPunct="1">
        <a:lnSpc>
          <a:spcPct val="90000"/>
        </a:lnSpc>
        <a:spcBef>
          <a:spcPct val="0"/>
        </a:spcBef>
        <a:buNone/>
        <a:defRPr sz="3400" b="0" i="0" kern="1200">
          <a:solidFill>
            <a:srgbClr val="007787"/>
          </a:solidFill>
          <a:latin typeface="+mn-lt"/>
          <a:ea typeface="Source Sans Pro" charset="0"/>
          <a:cs typeface="Source Sans Pro" charset="0"/>
        </a:defRPr>
      </a:lvl1pPr>
    </p:titleStyle>
    <p:bodyStyle>
      <a:lvl1pPr marL="228600" indent="-228600" algn="l" defTabSz="914400" rtl="0" eaLnBrk="1" latinLnBrk="0" hangingPunct="1">
        <a:lnSpc>
          <a:spcPct val="100000"/>
        </a:lnSpc>
        <a:spcBef>
          <a:spcPts val="600"/>
        </a:spcBef>
        <a:buClr>
          <a:srgbClr val="C00000"/>
        </a:buClr>
        <a:buFont typeface="Wingdings" pitchFamily="2" charset="2"/>
        <a:buChar char="§"/>
        <a:defRPr sz="2200" kern="1200">
          <a:solidFill>
            <a:schemeClr val="tx1"/>
          </a:solidFill>
          <a:latin typeface="+mn-lt"/>
          <a:ea typeface="+mn-ea"/>
          <a:cs typeface="+mn-cs"/>
        </a:defRPr>
      </a:lvl1pPr>
      <a:lvl2pPr marL="685800" indent="-228600" algn="l" defTabSz="914400" rtl="0" eaLnBrk="1" latinLnBrk="0" hangingPunct="1">
        <a:lnSpc>
          <a:spcPct val="100000"/>
        </a:lnSpc>
        <a:spcBef>
          <a:spcPts val="600"/>
        </a:spcBef>
        <a:buFont typeface="Arial"/>
        <a:buChar char="•"/>
        <a:defRPr sz="2000" kern="1200">
          <a:solidFill>
            <a:schemeClr val="tx1"/>
          </a:solidFill>
          <a:latin typeface="+mn-lt"/>
          <a:ea typeface="+mn-ea"/>
          <a:cs typeface="+mn-cs"/>
        </a:defRPr>
      </a:lvl2pPr>
      <a:lvl3pPr marL="1143000" indent="-228600" algn="l" defTabSz="914400" rtl="0" eaLnBrk="1" latinLnBrk="0" hangingPunct="1">
        <a:lnSpc>
          <a:spcPct val="100000"/>
        </a:lnSpc>
        <a:spcBef>
          <a:spcPts val="600"/>
        </a:spcBef>
        <a:buSzPct val="75000"/>
        <a:buFont typeface="Courier New" panose="02070309020205020404" pitchFamily="49" charset="0"/>
        <a:buChar char="o"/>
        <a:defRPr sz="18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3.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75955B-33DC-48C3-B467-A714ADCD0C66}"/>
              </a:ext>
            </a:extLst>
          </p:cNvPr>
          <p:cNvSpPr>
            <a:spLocks noGrp="1"/>
          </p:cNvSpPr>
          <p:nvPr>
            <p:ph type="title"/>
          </p:nvPr>
        </p:nvSpPr>
        <p:spPr/>
        <p:txBody>
          <a:bodyPr/>
          <a:lstStyle/>
          <a:p>
            <a:r>
              <a:rPr lang="en-US"/>
              <a:t>Cell and Molecular Biology</a:t>
            </a:r>
            <a:endParaRPr lang="en-US" dirty="0"/>
          </a:p>
        </p:txBody>
      </p:sp>
      <p:sp>
        <p:nvSpPr>
          <p:cNvPr id="4" name="Content Placeholder 3">
            <a:extLst>
              <a:ext uri="{FF2B5EF4-FFF2-40B4-BE49-F238E27FC236}">
                <a16:creationId xmlns:a16="http://schemas.microsoft.com/office/drawing/2014/main" id="{03865957-D82F-481A-92D8-DB7F01C0B9AD}"/>
              </a:ext>
            </a:extLst>
          </p:cNvPr>
          <p:cNvSpPr>
            <a:spLocks noGrp="1"/>
          </p:cNvSpPr>
          <p:nvPr>
            <p:ph sz="quarter" idx="17"/>
          </p:nvPr>
        </p:nvSpPr>
        <p:spPr/>
        <p:txBody>
          <a:bodyPr/>
          <a:lstStyle/>
          <a:p>
            <a:r>
              <a:rPr lang="en-US" dirty="0"/>
              <a:t>Ninth Edition</a:t>
            </a:r>
          </a:p>
        </p:txBody>
      </p:sp>
      <p:sp>
        <p:nvSpPr>
          <p:cNvPr id="5" name="Content Placeholder 4">
            <a:extLst>
              <a:ext uri="{FF2B5EF4-FFF2-40B4-BE49-F238E27FC236}">
                <a16:creationId xmlns:a16="http://schemas.microsoft.com/office/drawing/2014/main" id="{5D486BF3-67F7-4F0F-9E21-503C0F6A7418}"/>
              </a:ext>
            </a:extLst>
          </p:cNvPr>
          <p:cNvSpPr>
            <a:spLocks noGrp="1"/>
          </p:cNvSpPr>
          <p:nvPr>
            <p:ph sz="quarter" idx="18"/>
          </p:nvPr>
        </p:nvSpPr>
        <p:spPr/>
        <p:txBody>
          <a:bodyPr/>
          <a:lstStyle/>
          <a:p>
            <a:r>
              <a:rPr lang="en-US" dirty="0"/>
              <a:t>Gerald Karp, Janet </a:t>
            </a:r>
            <a:r>
              <a:rPr lang="en-US" dirty="0" err="1"/>
              <a:t>Iwasa</a:t>
            </a:r>
            <a:r>
              <a:rPr lang="en-US" dirty="0"/>
              <a:t>, Wallace Marshall</a:t>
            </a:r>
          </a:p>
        </p:txBody>
      </p:sp>
      <p:sp>
        <p:nvSpPr>
          <p:cNvPr id="3" name="Content Placeholder 2">
            <a:extLst>
              <a:ext uri="{FF2B5EF4-FFF2-40B4-BE49-F238E27FC236}">
                <a16:creationId xmlns:a16="http://schemas.microsoft.com/office/drawing/2014/main" id="{3B657AA0-CE46-4526-9960-CC313D997644}"/>
              </a:ext>
            </a:extLst>
          </p:cNvPr>
          <p:cNvSpPr>
            <a:spLocks noGrp="1"/>
          </p:cNvSpPr>
          <p:nvPr>
            <p:ph sz="quarter" idx="19"/>
          </p:nvPr>
        </p:nvSpPr>
        <p:spPr/>
        <p:txBody>
          <a:bodyPr/>
          <a:lstStyle/>
          <a:p>
            <a:r>
              <a:rPr lang="en-US" dirty="0"/>
              <a:t>Chapter 1</a:t>
            </a:r>
          </a:p>
        </p:txBody>
      </p:sp>
      <p:sp>
        <p:nvSpPr>
          <p:cNvPr id="6" name="Content Placeholder 5">
            <a:extLst>
              <a:ext uri="{FF2B5EF4-FFF2-40B4-BE49-F238E27FC236}">
                <a16:creationId xmlns:a16="http://schemas.microsoft.com/office/drawing/2014/main" id="{0FC0B9F2-7292-4041-94C3-07133B964171}"/>
              </a:ext>
            </a:extLst>
          </p:cNvPr>
          <p:cNvSpPr>
            <a:spLocks noGrp="1"/>
          </p:cNvSpPr>
          <p:nvPr>
            <p:ph sz="quarter" idx="20"/>
          </p:nvPr>
        </p:nvSpPr>
        <p:spPr/>
        <p:txBody>
          <a:bodyPr/>
          <a:lstStyle/>
          <a:p>
            <a:r>
              <a:rPr lang="en-US" dirty="0"/>
              <a:t>Introduction to the Study of Cell and Molecular Biology</a:t>
            </a:r>
          </a:p>
        </p:txBody>
      </p:sp>
    </p:spTree>
    <p:extLst>
      <p:ext uri="{BB962C8B-B14F-4D97-AF65-F5344CB8AC3E}">
        <p14:creationId xmlns:p14="http://schemas.microsoft.com/office/powerpoint/2010/main" val="25912547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EF3D6-4F70-F644-9F45-B63B686E1A4E}"/>
              </a:ext>
            </a:extLst>
          </p:cNvPr>
          <p:cNvSpPr>
            <a:spLocks noGrp="1"/>
          </p:cNvSpPr>
          <p:nvPr>
            <p:ph type="title"/>
          </p:nvPr>
        </p:nvSpPr>
        <p:spPr/>
        <p:txBody>
          <a:bodyPr/>
          <a:lstStyle/>
          <a:p>
            <a:r>
              <a:rPr lang="en-US" dirty="0"/>
              <a:t>1.2 | Basic Properties of Cells (6 of 11)</a:t>
            </a:r>
          </a:p>
        </p:txBody>
      </p:sp>
      <p:sp>
        <p:nvSpPr>
          <p:cNvPr id="3" name="Text Placeholder 2">
            <a:extLst>
              <a:ext uri="{FF2B5EF4-FFF2-40B4-BE49-F238E27FC236}">
                <a16:creationId xmlns:a16="http://schemas.microsoft.com/office/drawing/2014/main" id="{A2AD2BE1-CFBC-6B49-BE69-0A83FDBDFE07}"/>
              </a:ext>
            </a:extLst>
          </p:cNvPr>
          <p:cNvSpPr>
            <a:spLocks noGrp="1"/>
          </p:cNvSpPr>
          <p:nvPr>
            <p:ph type="body" sz="quarter" idx="11"/>
          </p:nvPr>
        </p:nvSpPr>
        <p:spPr/>
        <p:txBody>
          <a:bodyPr/>
          <a:lstStyle/>
          <a:p>
            <a:r>
              <a:rPr lang="en-US" dirty="0"/>
              <a:t>Cells Carry Out a Variety of Chemical Reactions</a:t>
            </a:r>
          </a:p>
        </p:txBody>
      </p:sp>
      <p:sp>
        <p:nvSpPr>
          <p:cNvPr id="4" name="Content Placeholder 3">
            <a:extLst>
              <a:ext uri="{FF2B5EF4-FFF2-40B4-BE49-F238E27FC236}">
                <a16:creationId xmlns:a16="http://schemas.microsoft.com/office/drawing/2014/main" id="{F27FD663-05BD-1748-B646-CB0FD50A209B}"/>
              </a:ext>
            </a:extLst>
          </p:cNvPr>
          <p:cNvSpPr>
            <a:spLocks noGrp="1"/>
          </p:cNvSpPr>
          <p:nvPr>
            <p:ph sz="quarter" idx="12"/>
          </p:nvPr>
        </p:nvSpPr>
        <p:spPr/>
        <p:txBody>
          <a:bodyPr/>
          <a:lstStyle/>
          <a:p>
            <a:r>
              <a:rPr lang="en-US" dirty="0"/>
              <a:t>Cells function like miniaturized chemical plants. </a:t>
            </a:r>
          </a:p>
          <a:p>
            <a:r>
              <a:rPr lang="en-US" dirty="0"/>
              <a:t>A bacterial cell is capable of hundreds of different chemical transformations. </a:t>
            </a:r>
          </a:p>
          <a:p>
            <a:r>
              <a:rPr lang="en-US" dirty="0"/>
              <a:t>Virtually all chemical changes that take place in cells require enzymes to increase the rate at which a chemical reaction occurs. </a:t>
            </a:r>
          </a:p>
          <a:p>
            <a:r>
              <a:rPr lang="en-US" dirty="0"/>
              <a:t>The sum total of the chemical reactions in a cell represents that cell’s </a:t>
            </a:r>
            <a:r>
              <a:rPr lang="en-US" b="1" dirty="0"/>
              <a:t>metabolism</a:t>
            </a:r>
            <a:r>
              <a:rPr lang="en-US" dirty="0"/>
              <a:t>.</a:t>
            </a:r>
          </a:p>
        </p:txBody>
      </p:sp>
      <p:sp>
        <p:nvSpPr>
          <p:cNvPr id="5" name="Footer Placeholder 4">
            <a:extLst>
              <a:ext uri="{FF2B5EF4-FFF2-40B4-BE49-F238E27FC236}">
                <a16:creationId xmlns:a16="http://schemas.microsoft.com/office/drawing/2014/main" id="{F95D231E-DABC-BE49-9617-0FA1314CF448}"/>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97633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0C166-D355-074F-BE28-4839955842E7}"/>
              </a:ext>
            </a:extLst>
          </p:cNvPr>
          <p:cNvSpPr>
            <a:spLocks noGrp="1"/>
          </p:cNvSpPr>
          <p:nvPr>
            <p:ph type="title"/>
          </p:nvPr>
        </p:nvSpPr>
        <p:spPr/>
        <p:txBody>
          <a:bodyPr/>
          <a:lstStyle/>
          <a:p>
            <a:r>
              <a:rPr lang="en-US" dirty="0"/>
              <a:t>1.2 | Basic Properties of Cells (7 of 11)</a:t>
            </a:r>
          </a:p>
        </p:txBody>
      </p:sp>
      <p:sp>
        <p:nvSpPr>
          <p:cNvPr id="3" name="Text Placeholder 2">
            <a:extLst>
              <a:ext uri="{FF2B5EF4-FFF2-40B4-BE49-F238E27FC236}">
                <a16:creationId xmlns:a16="http://schemas.microsoft.com/office/drawing/2014/main" id="{6DF7D791-794A-C546-91D8-B85593F62ED6}"/>
              </a:ext>
            </a:extLst>
          </p:cNvPr>
          <p:cNvSpPr>
            <a:spLocks noGrp="1"/>
          </p:cNvSpPr>
          <p:nvPr>
            <p:ph type="body" sz="quarter" idx="11"/>
          </p:nvPr>
        </p:nvSpPr>
        <p:spPr/>
        <p:txBody>
          <a:bodyPr/>
          <a:lstStyle/>
          <a:p>
            <a:r>
              <a:rPr lang="en-US" dirty="0"/>
              <a:t>Cells Engage in Mechanical Activities</a:t>
            </a:r>
          </a:p>
        </p:txBody>
      </p:sp>
      <p:sp>
        <p:nvSpPr>
          <p:cNvPr id="4" name="Content Placeholder 3">
            <a:extLst>
              <a:ext uri="{FF2B5EF4-FFF2-40B4-BE49-F238E27FC236}">
                <a16:creationId xmlns:a16="http://schemas.microsoft.com/office/drawing/2014/main" id="{5D8D097A-6985-CE4A-BEFA-EA7E5F62581B}"/>
              </a:ext>
            </a:extLst>
          </p:cNvPr>
          <p:cNvSpPr>
            <a:spLocks noGrp="1"/>
          </p:cNvSpPr>
          <p:nvPr>
            <p:ph sz="quarter" idx="12"/>
          </p:nvPr>
        </p:nvSpPr>
        <p:spPr/>
        <p:txBody>
          <a:bodyPr/>
          <a:lstStyle/>
          <a:p>
            <a:r>
              <a:rPr lang="en-US" dirty="0"/>
              <a:t>Cells are very active, they can: transport materials, assemble and disassemble structures, and sometimes move itself from one site to another. </a:t>
            </a:r>
          </a:p>
          <a:p>
            <a:r>
              <a:rPr lang="en-US" dirty="0"/>
              <a:t>Activities are based on dynamic, mechanical changes within cells, many of which are initiated by changes in the shape of “motor” proteins. </a:t>
            </a:r>
          </a:p>
        </p:txBody>
      </p:sp>
      <p:sp>
        <p:nvSpPr>
          <p:cNvPr id="5" name="Footer Placeholder 4">
            <a:extLst>
              <a:ext uri="{FF2B5EF4-FFF2-40B4-BE49-F238E27FC236}">
                <a16:creationId xmlns:a16="http://schemas.microsoft.com/office/drawing/2014/main" id="{CA9983EF-4A48-3541-8B58-E576740366F0}"/>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4225067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F664D-5A16-BE48-A2C9-3EF85ED6E23F}"/>
              </a:ext>
            </a:extLst>
          </p:cNvPr>
          <p:cNvSpPr>
            <a:spLocks noGrp="1"/>
          </p:cNvSpPr>
          <p:nvPr>
            <p:ph type="title"/>
          </p:nvPr>
        </p:nvSpPr>
        <p:spPr/>
        <p:txBody>
          <a:bodyPr/>
          <a:lstStyle/>
          <a:p>
            <a:r>
              <a:rPr lang="en-US" dirty="0"/>
              <a:t>1.2 | Basic Properties of Cells (8 of 11)</a:t>
            </a:r>
          </a:p>
        </p:txBody>
      </p:sp>
      <p:sp>
        <p:nvSpPr>
          <p:cNvPr id="3" name="Text Placeholder 2">
            <a:extLst>
              <a:ext uri="{FF2B5EF4-FFF2-40B4-BE49-F238E27FC236}">
                <a16:creationId xmlns:a16="http://schemas.microsoft.com/office/drawing/2014/main" id="{B5F4DECA-6596-0B43-B81E-DA0C8AFA9D56}"/>
              </a:ext>
            </a:extLst>
          </p:cNvPr>
          <p:cNvSpPr>
            <a:spLocks noGrp="1"/>
          </p:cNvSpPr>
          <p:nvPr>
            <p:ph type="body" sz="quarter" idx="11"/>
          </p:nvPr>
        </p:nvSpPr>
        <p:spPr/>
        <p:txBody>
          <a:bodyPr/>
          <a:lstStyle/>
          <a:p>
            <a:r>
              <a:rPr lang="en-US" dirty="0"/>
              <a:t>Cells Are Able to Respond to Stimuli</a:t>
            </a:r>
          </a:p>
        </p:txBody>
      </p:sp>
      <p:sp>
        <p:nvSpPr>
          <p:cNvPr id="4" name="Content Placeholder 3">
            <a:extLst>
              <a:ext uri="{FF2B5EF4-FFF2-40B4-BE49-F238E27FC236}">
                <a16:creationId xmlns:a16="http://schemas.microsoft.com/office/drawing/2014/main" id="{DA87C1A3-5A19-C844-B526-F6ECF2B3D33C}"/>
              </a:ext>
            </a:extLst>
          </p:cNvPr>
          <p:cNvSpPr>
            <a:spLocks noGrp="1"/>
          </p:cNvSpPr>
          <p:nvPr>
            <p:ph sz="quarter" idx="12"/>
          </p:nvPr>
        </p:nvSpPr>
        <p:spPr/>
        <p:txBody>
          <a:bodyPr/>
          <a:lstStyle/>
          <a:p>
            <a:r>
              <a:rPr lang="en-US" dirty="0"/>
              <a:t>A single-celled protest can move away from an object in its path or toward nutrients. </a:t>
            </a:r>
          </a:p>
          <a:p>
            <a:r>
              <a:rPr lang="en-US" dirty="0"/>
              <a:t>Cells in plants or animals are covered with </a:t>
            </a:r>
            <a:r>
              <a:rPr lang="en-US" b="1" dirty="0"/>
              <a:t>receptors</a:t>
            </a:r>
            <a:r>
              <a:rPr lang="en-US" dirty="0"/>
              <a:t> that interact with substances in the environment. </a:t>
            </a:r>
          </a:p>
          <a:p>
            <a:r>
              <a:rPr lang="en-US" dirty="0"/>
              <a:t>Hormones, growth factors, extracellular materials, and substances on the surfaces of other cells can interact with these receptors. </a:t>
            </a:r>
          </a:p>
          <a:p>
            <a:r>
              <a:rPr lang="en-US" dirty="0"/>
              <a:t>Cells may respond to stimuli by altering their metabolism, moving from one place to another, or even committing suicide.</a:t>
            </a:r>
          </a:p>
        </p:txBody>
      </p:sp>
      <p:sp>
        <p:nvSpPr>
          <p:cNvPr id="5" name="Footer Placeholder 4">
            <a:extLst>
              <a:ext uri="{FF2B5EF4-FFF2-40B4-BE49-F238E27FC236}">
                <a16:creationId xmlns:a16="http://schemas.microsoft.com/office/drawing/2014/main" id="{C184B8F3-96A9-7A43-89EF-708D568C0E22}"/>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9179150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03249-6587-3E45-A687-4866069A3551}"/>
              </a:ext>
            </a:extLst>
          </p:cNvPr>
          <p:cNvSpPr>
            <a:spLocks noGrp="1"/>
          </p:cNvSpPr>
          <p:nvPr>
            <p:ph type="title"/>
          </p:nvPr>
        </p:nvSpPr>
        <p:spPr/>
        <p:txBody>
          <a:bodyPr/>
          <a:lstStyle/>
          <a:p>
            <a:r>
              <a:rPr lang="en-US" dirty="0"/>
              <a:t>1.2 | Basic Properties of Cells (9 of 11)</a:t>
            </a:r>
          </a:p>
        </p:txBody>
      </p:sp>
      <p:sp>
        <p:nvSpPr>
          <p:cNvPr id="6" name="Text Placeholder 5">
            <a:extLst>
              <a:ext uri="{FF2B5EF4-FFF2-40B4-BE49-F238E27FC236}">
                <a16:creationId xmlns:a16="http://schemas.microsoft.com/office/drawing/2014/main" id="{47A3A207-9285-934D-BB59-B6FD28E330AF}"/>
              </a:ext>
            </a:extLst>
          </p:cNvPr>
          <p:cNvSpPr>
            <a:spLocks noGrp="1"/>
          </p:cNvSpPr>
          <p:nvPr>
            <p:ph type="body" sz="quarter" idx="11"/>
          </p:nvPr>
        </p:nvSpPr>
        <p:spPr/>
        <p:txBody>
          <a:bodyPr/>
          <a:lstStyle/>
          <a:p>
            <a:r>
              <a:rPr lang="en-US" dirty="0"/>
              <a:t>Cells Are Capable of Self-Regulation</a:t>
            </a:r>
          </a:p>
        </p:txBody>
      </p:sp>
      <p:sp>
        <p:nvSpPr>
          <p:cNvPr id="7" name="Content Placeholder 6">
            <a:extLst>
              <a:ext uri="{FF2B5EF4-FFF2-40B4-BE49-F238E27FC236}">
                <a16:creationId xmlns:a16="http://schemas.microsoft.com/office/drawing/2014/main" id="{FFC46BBA-84EB-1D42-8B63-A014C2333216}"/>
              </a:ext>
            </a:extLst>
          </p:cNvPr>
          <p:cNvSpPr>
            <a:spLocks noGrp="1"/>
          </p:cNvSpPr>
          <p:nvPr>
            <p:ph sz="quarter" idx="12"/>
          </p:nvPr>
        </p:nvSpPr>
        <p:spPr>
          <a:xfrm>
            <a:off x="228600" y="1753849"/>
            <a:ext cx="4400044" cy="4652780"/>
          </a:xfrm>
        </p:spPr>
        <p:txBody>
          <a:bodyPr/>
          <a:lstStyle/>
          <a:p>
            <a:r>
              <a:rPr lang="en-US" dirty="0"/>
              <a:t>Cells are robust and are protected from dangerous fluctuations in composition and behavior. </a:t>
            </a:r>
          </a:p>
          <a:p>
            <a:r>
              <a:rPr lang="en-US" dirty="0"/>
              <a:t>Feedback circuits serve to return the cell to the appropriate state. </a:t>
            </a:r>
          </a:p>
          <a:p>
            <a:r>
              <a:rPr lang="en-US" dirty="0"/>
              <a:t>Maintaining a complex, ordered state requires constant regulation. </a:t>
            </a:r>
          </a:p>
        </p:txBody>
      </p:sp>
      <p:pic>
        <p:nvPicPr>
          <p:cNvPr id="11" name="Content Placeholder 10" descr="A figure compares two patterns of development, normal development and an experimental result.  The normal development half begins with a blue sphere that has a concentric dark blue layer around it. There is a small blue oval at the boundary of the big sphere and concentric layer at the 11 o’clock position with an even smaller blue oval just to its right but not touching either the oval or the inner circle. A similar very small oval is at the o’clock position. An arrow shows that this becomes a circle of the same size that contains two spheres that touch at the center (the three o’clock position of the left one touching the nine o’clock position of the other). The left-hand sphere is in the middle of a purple half-circle that has its rounded half against the curved left side of the outer circle and flatted across the middle of the outer sphere. The small oval and very small oval from the first illustration are still present but are now shown in white instead of blue. The small blue oval at the lower right is still present. An arrow shows that this becomes a pale green structure that resembles a triangle with vertices pointing down, to the upper left, and to the upper right. There is a concavity between the upper left and upper right vertices. A line of dark green beads extends from the center of the left and right vertices to a similar line running from left to right beneath the bottom of the concavity, but hidden by a purple central structure at the center. The green lines also continued down along each side to meet at the bottom. Two of these green lines of dots extend from the horizontal line of dots into a top structure that extends into the concavity. It is roughly rectangular with protrusions to left and right into which the green lines extend. A purple sphere surrounded by a thin green concentric layer is in the center of the triangular part and has a small dark purple sphere inside, just below the center. A small purple sphere extends from the base of the green concentric layer just below the bottom of the main purple sphere. From the top of the main purple sphere, there is a thin extension up to the bottom of the concavity. Just above this, there is a small purple sphere with a green concentric layer, just like the one below, within the concave region. The experimental result is similar until the last step. The original structure is the same and produces the same first product. This product produces two separate spherical structures that both resemble the starting structure except that they are smaller. Each produces a smaller version of the triangular structure produced in normal development.">
            <a:extLst>
              <a:ext uri="{FF2B5EF4-FFF2-40B4-BE49-F238E27FC236}">
                <a16:creationId xmlns:a16="http://schemas.microsoft.com/office/drawing/2014/main" id="{080A8631-C587-BD48-8A60-C4A6C88E2B5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033247" y="1802740"/>
            <a:ext cx="3360922" cy="4256577"/>
          </a:xfrm>
        </p:spPr>
      </p:pic>
      <p:sp>
        <p:nvSpPr>
          <p:cNvPr id="9" name="Text Placeholder 8">
            <a:extLst>
              <a:ext uri="{FF2B5EF4-FFF2-40B4-BE49-F238E27FC236}">
                <a16:creationId xmlns:a16="http://schemas.microsoft.com/office/drawing/2014/main" id="{79A32252-B011-EE45-8EC2-9675854DADC9}"/>
              </a:ext>
            </a:extLst>
          </p:cNvPr>
          <p:cNvSpPr>
            <a:spLocks noGrp="1"/>
          </p:cNvSpPr>
          <p:nvPr>
            <p:ph type="body" sz="quarter" idx="16"/>
          </p:nvPr>
        </p:nvSpPr>
        <p:spPr>
          <a:xfrm>
            <a:off x="5178903" y="5816600"/>
            <a:ext cx="3738006" cy="593972"/>
          </a:xfrm>
        </p:spPr>
        <p:txBody>
          <a:bodyPr/>
          <a:lstStyle/>
          <a:p>
            <a:r>
              <a:rPr lang="en-US" dirty="0"/>
              <a:t>Fig. 1.6 Self-regulation</a:t>
            </a:r>
          </a:p>
        </p:txBody>
      </p:sp>
      <p:sp>
        <p:nvSpPr>
          <p:cNvPr id="5" name="Footer Placeholder 4">
            <a:extLst>
              <a:ext uri="{FF2B5EF4-FFF2-40B4-BE49-F238E27FC236}">
                <a16:creationId xmlns:a16="http://schemas.microsoft.com/office/drawing/2014/main" id="{F12655A1-4269-BF46-A1AC-5EEF99B7432C}"/>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1459721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1E1F9-7B01-854A-B792-E02690587D8C}"/>
              </a:ext>
            </a:extLst>
          </p:cNvPr>
          <p:cNvSpPr>
            <a:spLocks noGrp="1"/>
          </p:cNvSpPr>
          <p:nvPr>
            <p:ph type="title"/>
          </p:nvPr>
        </p:nvSpPr>
        <p:spPr/>
        <p:txBody>
          <a:bodyPr/>
          <a:lstStyle/>
          <a:p>
            <a:r>
              <a:rPr lang="en-US" dirty="0"/>
              <a:t>1.2 | Basic Properties of Cells (10 of 11)</a:t>
            </a:r>
          </a:p>
        </p:txBody>
      </p:sp>
      <p:sp>
        <p:nvSpPr>
          <p:cNvPr id="3" name="Text Placeholder 2">
            <a:extLst>
              <a:ext uri="{FF2B5EF4-FFF2-40B4-BE49-F238E27FC236}">
                <a16:creationId xmlns:a16="http://schemas.microsoft.com/office/drawing/2014/main" id="{4C2E390E-4336-A643-BD52-47DD47159C65}"/>
              </a:ext>
            </a:extLst>
          </p:cNvPr>
          <p:cNvSpPr>
            <a:spLocks noGrp="1"/>
          </p:cNvSpPr>
          <p:nvPr>
            <p:ph type="body" sz="quarter" idx="11"/>
          </p:nvPr>
        </p:nvSpPr>
        <p:spPr/>
        <p:txBody>
          <a:bodyPr/>
          <a:lstStyle/>
          <a:p>
            <a:r>
              <a:rPr lang="en-US" dirty="0"/>
              <a:t>Cells Are Capable of Self-Regulation</a:t>
            </a:r>
          </a:p>
        </p:txBody>
      </p:sp>
      <p:sp>
        <p:nvSpPr>
          <p:cNvPr id="4" name="Content Placeholder 3">
            <a:extLst>
              <a:ext uri="{FF2B5EF4-FFF2-40B4-BE49-F238E27FC236}">
                <a16:creationId xmlns:a16="http://schemas.microsoft.com/office/drawing/2014/main" id="{317E6095-DCE5-B144-8A51-86FEAA4F30B7}"/>
              </a:ext>
            </a:extLst>
          </p:cNvPr>
          <p:cNvSpPr>
            <a:spLocks noGrp="1"/>
          </p:cNvSpPr>
          <p:nvPr>
            <p:ph sz="quarter" idx="12"/>
          </p:nvPr>
        </p:nvSpPr>
        <p:spPr>
          <a:xfrm>
            <a:off x="228600" y="1753849"/>
            <a:ext cx="4019719" cy="4652780"/>
          </a:xfrm>
        </p:spPr>
        <p:txBody>
          <a:bodyPr/>
          <a:lstStyle/>
          <a:p>
            <a:r>
              <a:rPr lang="en-US" dirty="0"/>
              <a:t>Information for product design resides in the nucleic acids, and the construction workers are primarily proteins. </a:t>
            </a:r>
          </a:p>
          <a:p>
            <a:r>
              <a:rPr lang="en-US" dirty="0"/>
              <a:t>Each step of a process must occur spontaneously so that the next step is automatically triggered. </a:t>
            </a:r>
          </a:p>
        </p:txBody>
      </p:sp>
      <p:pic>
        <p:nvPicPr>
          <p:cNvPr id="9" name="Content Placeholder 8" descr="A cartoon shows a very complicated set of devices interacting with an explanation.  Text reads as follows. Professor Burns steps into an open elevator shaft and when he lands at the bottom he finds a simple orange squeezing machine. Milk man takes empty milk bottle (A) pulling string (B) which causes sword (C) to sever cord (D) and allow guillotine blade € to drop and cut rope (F) which releases battering ram (G). Ram bumps against open door (H) causing it to close. Grass sickle (I) cuts a slice off end of orange (J) at the same time Spike stabs “Prune Hawk” (L) He opens his mouth to yell in agony, thereby releasing prune and allowing diver’s boot (M) to drop and step on sleeping octopus (N). Octopus awakens in a rage and seeing diver’s face which is pained on orange, attacks it and crushes it with tentacles, thereby causing all the juice in the orange to run into glass (O). Later on you can use the log to build a log cabin where you can raise your son to be president like Abraham Lincoln. All of these steps are illustrated on the right side.">
            <a:extLst>
              <a:ext uri="{FF2B5EF4-FFF2-40B4-BE49-F238E27FC236}">
                <a16:creationId xmlns:a16="http://schemas.microsoft.com/office/drawing/2014/main" id="{11211BE6-04AB-054A-BC94-6DDEA1E15AA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442527" y="1754188"/>
            <a:ext cx="4439588" cy="4296376"/>
          </a:xfrm>
        </p:spPr>
      </p:pic>
      <p:sp>
        <p:nvSpPr>
          <p:cNvPr id="6" name="Text Placeholder 5">
            <a:extLst>
              <a:ext uri="{FF2B5EF4-FFF2-40B4-BE49-F238E27FC236}">
                <a16:creationId xmlns:a16="http://schemas.microsoft.com/office/drawing/2014/main" id="{22502C10-51FE-3D4B-A0B5-30F036E53770}"/>
              </a:ext>
            </a:extLst>
          </p:cNvPr>
          <p:cNvSpPr>
            <a:spLocks noGrp="1"/>
          </p:cNvSpPr>
          <p:nvPr>
            <p:ph type="body" sz="quarter" idx="16"/>
          </p:nvPr>
        </p:nvSpPr>
        <p:spPr>
          <a:xfrm>
            <a:off x="4377791" y="5816600"/>
            <a:ext cx="4539118" cy="593972"/>
          </a:xfrm>
        </p:spPr>
        <p:txBody>
          <a:bodyPr/>
          <a:lstStyle/>
          <a:p>
            <a:r>
              <a:rPr lang="en-US" dirty="0"/>
              <a:t>Fig. 1.7 Cellular activities</a:t>
            </a:r>
          </a:p>
        </p:txBody>
      </p:sp>
      <p:sp>
        <p:nvSpPr>
          <p:cNvPr id="7" name="Footer Placeholder 6">
            <a:extLst>
              <a:ext uri="{FF2B5EF4-FFF2-40B4-BE49-F238E27FC236}">
                <a16:creationId xmlns:a16="http://schemas.microsoft.com/office/drawing/2014/main" id="{4134F05A-CAD4-3042-923A-2E3B0CF5D22A}"/>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368016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90E77-7391-1744-B7FE-4246F8E48291}"/>
              </a:ext>
            </a:extLst>
          </p:cNvPr>
          <p:cNvSpPr>
            <a:spLocks noGrp="1"/>
          </p:cNvSpPr>
          <p:nvPr>
            <p:ph type="title"/>
          </p:nvPr>
        </p:nvSpPr>
        <p:spPr/>
        <p:txBody>
          <a:bodyPr/>
          <a:lstStyle/>
          <a:p>
            <a:r>
              <a:rPr lang="en-US" dirty="0"/>
              <a:t>1.2 | Basic Properties of Cells (11 of 11)</a:t>
            </a:r>
          </a:p>
        </p:txBody>
      </p:sp>
      <p:sp>
        <p:nvSpPr>
          <p:cNvPr id="3" name="Text Placeholder 2">
            <a:extLst>
              <a:ext uri="{FF2B5EF4-FFF2-40B4-BE49-F238E27FC236}">
                <a16:creationId xmlns:a16="http://schemas.microsoft.com/office/drawing/2014/main" id="{F99B8B0A-C7E6-494B-8F11-77A91FE7E0C5}"/>
              </a:ext>
            </a:extLst>
          </p:cNvPr>
          <p:cNvSpPr>
            <a:spLocks noGrp="1"/>
          </p:cNvSpPr>
          <p:nvPr>
            <p:ph type="body" sz="quarter" idx="11"/>
          </p:nvPr>
        </p:nvSpPr>
        <p:spPr/>
        <p:txBody>
          <a:bodyPr/>
          <a:lstStyle/>
          <a:p>
            <a:r>
              <a:rPr lang="en-US" dirty="0"/>
              <a:t>Cells Evolve</a:t>
            </a:r>
          </a:p>
        </p:txBody>
      </p:sp>
      <p:sp>
        <p:nvSpPr>
          <p:cNvPr id="4" name="Content Placeholder 3">
            <a:extLst>
              <a:ext uri="{FF2B5EF4-FFF2-40B4-BE49-F238E27FC236}">
                <a16:creationId xmlns:a16="http://schemas.microsoft.com/office/drawing/2014/main" id="{A90DF64D-9FF6-C04E-9EC8-C806B619C5A1}"/>
              </a:ext>
            </a:extLst>
          </p:cNvPr>
          <p:cNvSpPr>
            <a:spLocks noGrp="1"/>
          </p:cNvSpPr>
          <p:nvPr>
            <p:ph sz="quarter" idx="12"/>
          </p:nvPr>
        </p:nvSpPr>
        <p:spPr/>
        <p:txBody>
          <a:bodyPr/>
          <a:lstStyle/>
          <a:p>
            <a:r>
              <a:rPr lang="en-US" dirty="0"/>
              <a:t>Whereas the origin of cells is shrouded in near-total mystery, the evolution of cells can be studied by examining organisms that are alive today. </a:t>
            </a:r>
          </a:p>
          <a:p>
            <a:r>
              <a:rPr lang="en-US" dirty="0"/>
              <a:t>Cells share many features, including a common genetic code, a plasma membrane, and ribosomes. </a:t>
            </a:r>
          </a:p>
          <a:p>
            <a:r>
              <a:rPr lang="en-US" dirty="0"/>
              <a:t>According to a tenet of modern biology, all living organisms evolved from a single, common ancestral cell that lived more than three billion years ago. </a:t>
            </a:r>
          </a:p>
          <a:p>
            <a:r>
              <a:rPr lang="en-US" dirty="0"/>
              <a:t>This ancient cell is often referred to as the last universal common ancestor (or LUCA). </a:t>
            </a:r>
          </a:p>
        </p:txBody>
      </p:sp>
      <p:sp>
        <p:nvSpPr>
          <p:cNvPr id="5" name="Footer Placeholder 4">
            <a:extLst>
              <a:ext uri="{FF2B5EF4-FFF2-40B4-BE49-F238E27FC236}">
                <a16:creationId xmlns:a16="http://schemas.microsoft.com/office/drawing/2014/main" id="{D9D92663-6CDA-2F40-AF62-E8A99B1F9972}"/>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9498331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22909-49CD-B344-98BB-D6A1F2AB1377}"/>
              </a:ext>
            </a:extLst>
          </p:cNvPr>
          <p:cNvSpPr>
            <a:spLocks noGrp="1"/>
          </p:cNvSpPr>
          <p:nvPr>
            <p:ph type="title"/>
          </p:nvPr>
        </p:nvSpPr>
        <p:spPr/>
        <p:txBody>
          <a:bodyPr/>
          <a:lstStyle/>
          <a:p>
            <a:r>
              <a:rPr lang="en-US" dirty="0"/>
              <a:t>1.3 | Two Fundamentally Different Classes of Cells (1 of 19)</a:t>
            </a:r>
          </a:p>
        </p:txBody>
      </p:sp>
      <p:sp>
        <p:nvSpPr>
          <p:cNvPr id="6" name="Content Placeholder 5">
            <a:extLst>
              <a:ext uri="{FF2B5EF4-FFF2-40B4-BE49-F238E27FC236}">
                <a16:creationId xmlns:a16="http://schemas.microsoft.com/office/drawing/2014/main" id="{DCA7BE78-F4B4-2442-B39C-AF3B10C78D34}"/>
              </a:ext>
            </a:extLst>
          </p:cNvPr>
          <p:cNvSpPr>
            <a:spLocks noGrp="1"/>
          </p:cNvSpPr>
          <p:nvPr>
            <p:ph sz="quarter" idx="12"/>
          </p:nvPr>
        </p:nvSpPr>
        <p:spPr>
          <a:xfrm>
            <a:off x="228600" y="1708879"/>
            <a:ext cx="4027811" cy="4667052"/>
          </a:xfrm>
        </p:spPr>
        <p:txBody>
          <a:bodyPr>
            <a:normAutofit/>
          </a:bodyPr>
          <a:lstStyle/>
          <a:p>
            <a:r>
              <a:rPr lang="en-US" dirty="0"/>
              <a:t>Two basic classes of cells, </a:t>
            </a:r>
          </a:p>
          <a:p>
            <a:pPr lvl="1"/>
            <a:r>
              <a:rPr lang="en-US" b="1" dirty="0"/>
              <a:t>Prokaryotic</a:t>
            </a:r>
            <a:r>
              <a:rPr lang="en-US" dirty="0"/>
              <a:t> – bacteria</a:t>
            </a:r>
          </a:p>
          <a:p>
            <a:pPr lvl="1"/>
            <a:r>
              <a:rPr lang="en-US" b="1" dirty="0"/>
              <a:t>Eukaryotic</a:t>
            </a:r>
            <a:r>
              <a:rPr lang="en-US" dirty="0"/>
              <a:t> – plants, animals, protists, fungi</a:t>
            </a:r>
          </a:p>
          <a:p>
            <a:r>
              <a:rPr lang="en-US" dirty="0"/>
              <a:t>These different classes are distinguished by their size and the types of organelles they contain. </a:t>
            </a:r>
          </a:p>
          <a:p>
            <a:r>
              <a:rPr lang="en-US" dirty="0"/>
              <a:t>Both types of cells share an identical genetic language, a common set of metabolic pathways, and many common structural features. </a:t>
            </a:r>
          </a:p>
        </p:txBody>
      </p:sp>
      <p:pic>
        <p:nvPicPr>
          <p:cNvPr id="10" name="Content Placeholder 9" descr="An illustration shows a prokaryotic cell as an oval shape with short orange threadlike structures extending from it. A single orange thread is labeled pilus. Part of the cell is cut away to show the inside. This makes the layers of the outer part visible. From outside to inside, they are the relatively thick capsule, then thin layers of outer membrane, cell wall, and plasma membrane. There are many dark blue spheres throughout the interior and one is labeled ribosome. A clump of about 13 pale blue spheres is at the lower right. Several small green cloverleaf-shaped structures are visible. The middle third of the cell contains a long structure with a bumpy surface labeled D N A of nucleoid. ">
            <a:extLst>
              <a:ext uri="{FF2B5EF4-FFF2-40B4-BE49-F238E27FC236}">
                <a16:creationId xmlns:a16="http://schemas.microsoft.com/office/drawing/2014/main" id="{42BA22AC-7518-C943-AC9E-BBA50A6DE1A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310769" y="1875998"/>
            <a:ext cx="4646680" cy="3400009"/>
          </a:xfrm>
        </p:spPr>
      </p:pic>
      <p:sp>
        <p:nvSpPr>
          <p:cNvPr id="8" name="Text Placeholder 7">
            <a:extLst>
              <a:ext uri="{FF2B5EF4-FFF2-40B4-BE49-F238E27FC236}">
                <a16:creationId xmlns:a16="http://schemas.microsoft.com/office/drawing/2014/main" id="{992754DE-A43E-164E-9D93-5F6BE5632CD5}"/>
              </a:ext>
            </a:extLst>
          </p:cNvPr>
          <p:cNvSpPr>
            <a:spLocks noGrp="1"/>
          </p:cNvSpPr>
          <p:nvPr>
            <p:ph type="body" sz="quarter" idx="16"/>
          </p:nvPr>
        </p:nvSpPr>
        <p:spPr>
          <a:xfrm>
            <a:off x="4240226" y="5389296"/>
            <a:ext cx="4717143" cy="1021276"/>
          </a:xfrm>
        </p:spPr>
        <p:txBody>
          <a:bodyPr/>
          <a:lstStyle/>
          <a:p>
            <a:r>
              <a:rPr lang="en-US" dirty="0"/>
              <a:t>Fig. 1.8a The structure of cells</a:t>
            </a:r>
          </a:p>
        </p:txBody>
      </p:sp>
      <p:sp>
        <p:nvSpPr>
          <p:cNvPr id="5" name="Footer Placeholder 4">
            <a:extLst>
              <a:ext uri="{FF2B5EF4-FFF2-40B4-BE49-F238E27FC236}">
                <a16:creationId xmlns:a16="http://schemas.microsoft.com/office/drawing/2014/main" id="{71C4C57F-005B-C44B-9783-8DD27EBDF695}"/>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4299212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F52-AB92-1D4B-BCF5-FE5C222938A5}"/>
              </a:ext>
            </a:extLst>
          </p:cNvPr>
          <p:cNvSpPr>
            <a:spLocks noGrp="1"/>
          </p:cNvSpPr>
          <p:nvPr>
            <p:ph type="title"/>
          </p:nvPr>
        </p:nvSpPr>
        <p:spPr/>
        <p:txBody>
          <a:bodyPr/>
          <a:lstStyle/>
          <a:p>
            <a:r>
              <a:rPr lang="en-US" dirty="0"/>
              <a:t>1.3 | Two Fundamentally Different Classes of Cells (2 of 19)</a:t>
            </a:r>
          </a:p>
        </p:txBody>
      </p:sp>
      <p:sp>
        <p:nvSpPr>
          <p:cNvPr id="7" name="Text Placeholder 6">
            <a:extLst>
              <a:ext uri="{FF2B5EF4-FFF2-40B4-BE49-F238E27FC236}">
                <a16:creationId xmlns:a16="http://schemas.microsoft.com/office/drawing/2014/main" id="{3A44362E-3198-6741-9959-0C6C12F02BED}"/>
              </a:ext>
            </a:extLst>
          </p:cNvPr>
          <p:cNvSpPr>
            <a:spLocks noGrp="1"/>
          </p:cNvSpPr>
          <p:nvPr>
            <p:ph type="body" sz="quarter" idx="11"/>
          </p:nvPr>
        </p:nvSpPr>
        <p:spPr/>
        <p:txBody>
          <a:bodyPr/>
          <a:lstStyle/>
          <a:p>
            <a:r>
              <a:rPr lang="en-US" dirty="0"/>
              <a:t>Characteristics That Distinguish Prokaryotic and Eukaryotic Cells</a:t>
            </a:r>
          </a:p>
        </p:txBody>
      </p:sp>
      <p:sp>
        <p:nvSpPr>
          <p:cNvPr id="8" name="Content Placeholder 7">
            <a:extLst>
              <a:ext uri="{FF2B5EF4-FFF2-40B4-BE49-F238E27FC236}">
                <a16:creationId xmlns:a16="http://schemas.microsoft.com/office/drawing/2014/main" id="{345CF620-377C-924C-8420-D2BD91CA4ED8}"/>
              </a:ext>
            </a:extLst>
          </p:cNvPr>
          <p:cNvSpPr>
            <a:spLocks noGrp="1"/>
          </p:cNvSpPr>
          <p:nvPr>
            <p:ph sz="quarter" idx="12"/>
          </p:nvPr>
        </p:nvSpPr>
        <p:spPr>
          <a:xfrm>
            <a:off x="228600" y="2198748"/>
            <a:ext cx="3930706" cy="4217042"/>
          </a:xfrm>
        </p:spPr>
        <p:txBody>
          <a:bodyPr>
            <a:normAutofit/>
          </a:bodyPr>
          <a:lstStyle/>
          <a:p>
            <a:r>
              <a:rPr lang="en-US" dirty="0"/>
              <a:t>Both bounded by plasma membranes of similar construction, serving as a selectively permeable barrier. </a:t>
            </a:r>
          </a:p>
          <a:p>
            <a:r>
              <a:rPr lang="en-US" dirty="0"/>
              <a:t>Both may be surrounded by a rigid</a:t>
            </a:r>
            <a:r>
              <a:rPr lang="en-US" b="1" dirty="0"/>
              <a:t> cell wall</a:t>
            </a:r>
            <a:r>
              <a:rPr lang="en-US" dirty="0"/>
              <a:t> that protects the cell. </a:t>
            </a:r>
          </a:p>
          <a:p>
            <a:r>
              <a:rPr lang="en-US" dirty="0"/>
              <a:t>Genetic material is membrane-bound in eukaryotes (</a:t>
            </a:r>
            <a:r>
              <a:rPr lang="en-US" b="1" dirty="0"/>
              <a:t>nucleus</a:t>
            </a:r>
            <a:r>
              <a:rPr lang="en-US" dirty="0"/>
              <a:t>), in </a:t>
            </a:r>
            <a:r>
              <a:rPr lang="en-US" b="1" dirty="0"/>
              <a:t>nuclear area </a:t>
            </a:r>
            <a:r>
              <a:rPr lang="en-US" dirty="0"/>
              <a:t>of cytosol in prokaryotes</a:t>
            </a:r>
          </a:p>
        </p:txBody>
      </p:sp>
      <p:pic>
        <p:nvPicPr>
          <p:cNvPr id="12" name="Content Placeholder 11" descr="An illustration shows a eukaryotic cell as a rectangle with a thick outer boundary labeled cell wall on the outside and plasma membrane on the inside. The cell wall portion extends out beyond the cell at each corner. An opening on the left side of this boundary is labeled plasmodesmata. Blue circles with dark blue centers are lined up along the inside of the top and bottom boundaries and are labeled microtubules. At the top left, there is a sphere with flower-like structures along the outside. The top half is cut away to show a purple interior filled with dots and labeled nucleoplasm. A brown half-sphere visible in this cutaway part and extending into the bottom half and is labeled nucleolus. There are concentric green bars wrapped around the nucleus, forming three layers. Each has a blue boundary and there are blue dots visible along the outer surfaces. These bars are labeled rough endoplasmic reticulum. A red oval with bars extending from the left and right sides inside is labeled mitochondrion and two others are visible in other parts of the cell. Small blue dots found in open areas of the cell are labeled ribosomes. A white sphere at the lower left is labeled vesicle and several others are present. An open space inside the cell is labeled cytosol. A very large white structure that is almost spherical is larger than the nucleus and is labeled vacuole. At the top right, a relatively large green oval structure with stacks of disks inside is labeled chloroplast. Thick green bars with rounded edges that are joined together, forming a Y-shape and an M-shape, are labeled smooth endoplasmic reticulum. A sphere with a triangle inside is labeled peroxisome. A structure consisting of two long, brown, stacked bars that are thin in the middle and rounded at the ends and that are parallel with smaller, similar bars and several spheres is labeled Golgi complex.">
            <a:extLst>
              <a:ext uri="{FF2B5EF4-FFF2-40B4-BE49-F238E27FC236}">
                <a16:creationId xmlns:a16="http://schemas.microsoft.com/office/drawing/2014/main" id="{A2E13CCE-A354-6B42-AFE3-4BCFD1884FD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248319" y="2306930"/>
            <a:ext cx="4668670" cy="3237500"/>
          </a:xfrm>
        </p:spPr>
      </p:pic>
      <p:sp>
        <p:nvSpPr>
          <p:cNvPr id="10" name="Text Placeholder 9">
            <a:extLst>
              <a:ext uri="{FF2B5EF4-FFF2-40B4-BE49-F238E27FC236}">
                <a16:creationId xmlns:a16="http://schemas.microsoft.com/office/drawing/2014/main" id="{3CC373DA-5D28-C247-8C29-9EF10A036336}"/>
              </a:ext>
            </a:extLst>
          </p:cNvPr>
          <p:cNvSpPr>
            <a:spLocks noGrp="1"/>
          </p:cNvSpPr>
          <p:nvPr>
            <p:ph type="body" sz="quarter" idx="16"/>
          </p:nvPr>
        </p:nvSpPr>
        <p:spPr>
          <a:xfrm>
            <a:off x="4183582" y="5575412"/>
            <a:ext cx="4733327" cy="835160"/>
          </a:xfrm>
        </p:spPr>
        <p:txBody>
          <a:bodyPr/>
          <a:lstStyle/>
          <a:p>
            <a:r>
              <a:rPr lang="en-US" dirty="0"/>
              <a:t>Fig. 1.8b The structure of cells</a:t>
            </a:r>
          </a:p>
        </p:txBody>
      </p:sp>
      <p:sp>
        <p:nvSpPr>
          <p:cNvPr id="6" name="Footer Placeholder 5">
            <a:extLst>
              <a:ext uri="{FF2B5EF4-FFF2-40B4-BE49-F238E27FC236}">
                <a16:creationId xmlns:a16="http://schemas.microsoft.com/office/drawing/2014/main" id="{F7D75F2D-B88C-F24A-ABA3-7B45E5E930D8}"/>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85069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DF52-AB92-1D4B-BCF5-FE5C222938A5}"/>
              </a:ext>
            </a:extLst>
          </p:cNvPr>
          <p:cNvSpPr>
            <a:spLocks noGrp="1"/>
          </p:cNvSpPr>
          <p:nvPr>
            <p:ph type="title"/>
          </p:nvPr>
        </p:nvSpPr>
        <p:spPr/>
        <p:txBody>
          <a:bodyPr/>
          <a:lstStyle/>
          <a:p>
            <a:r>
              <a:rPr lang="en-US" dirty="0"/>
              <a:t>1.3 | Two Fundamentally Different Classes of Cells (3 of 19)</a:t>
            </a:r>
          </a:p>
        </p:txBody>
      </p:sp>
      <p:sp>
        <p:nvSpPr>
          <p:cNvPr id="7" name="Text Placeholder 6">
            <a:extLst>
              <a:ext uri="{FF2B5EF4-FFF2-40B4-BE49-F238E27FC236}">
                <a16:creationId xmlns:a16="http://schemas.microsoft.com/office/drawing/2014/main" id="{3A44362E-3198-6741-9959-0C6C12F02BED}"/>
              </a:ext>
            </a:extLst>
          </p:cNvPr>
          <p:cNvSpPr>
            <a:spLocks noGrp="1"/>
          </p:cNvSpPr>
          <p:nvPr>
            <p:ph type="body" sz="quarter" idx="11"/>
          </p:nvPr>
        </p:nvSpPr>
        <p:spPr/>
        <p:txBody>
          <a:bodyPr/>
          <a:lstStyle/>
          <a:p>
            <a:r>
              <a:rPr lang="en-US"/>
              <a:t>Characteristics That Distinguish Prokaryotic and Eukaryotic Cells</a:t>
            </a:r>
            <a:endParaRPr lang="en-US" dirty="0"/>
          </a:p>
        </p:txBody>
      </p:sp>
      <p:sp>
        <p:nvSpPr>
          <p:cNvPr id="19" name="Content Placeholder 18">
            <a:extLst>
              <a:ext uri="{FF2B5EF4-FFF2-40B4-BE49-F238E27FC236}">
                <a16:creationId xmlns:a16="http://schemas.microsoft.com/office/drawing/2014/main" id="{6B2E6161-7D7B-AC4B-BD34-D791B722E79E}"/>
              </a:ext>
            </a:extLst>
          </p:cNvPr>
          <p:cNvSpPr>
            <a:spLocks noGrp="1"/>
          </p:cNvSpPr>
          <p:nvPr>
            <p:ph sz="quarter" idx="12"/>
          </p:nvPr>
        </p:nvSpPr>
        <p:spPr>
          <a:xfrm>
            <a:off x="228600" y="2198748"/>
            <a:ext cx="3153871" cy="4217042"/>
          </a:xfrm>
        </p:spPr>
        <p:txBody>
          <a:bodyPr/>
          <a:lstStyle/>
          <a:p>
            <a:r>
              <a:rPr lang="en-US" dirty="0"/>
              <a:t>Eukaryotic cells are much more complex, both structurally and functionally, than prokaryotic cells. </a:t>
            </a:r>
          </a:p>
        </p:txBody>
      </p:sp>
      <p:pic>
        <p:nvPicPr>
          <p:cNvPr id="23" name="Content Placeholder 22" descr="A figure shows the structure of an animal cell.  The figure shows a half-circle that is translucent below and cut away at the top to show the interior. The outer boundary is labeled plasma membrane. At the top left, there is a long, hairlike structure that extends above the cell and that is labeled cilium. A very similar structure is to its left but much longer and is labeled flagellum. The bottom of the flagellum is cut away to show long blue tubes within it that run in parallel. At the bottom, where it meets the interior of the cell, the arrangement of the tubes into a circle is visible and more tubes are visible below One of these tubes is labeled microtubule. There are 9 protrusions to the left of the flagellum. These are shorter than the cilium. All contain threadlike structures and are labeled microvilli. The threadlike structures are labeled microfilament. Pink structures are shown running basically lengthwise along the outer boundary beneath the protrusions. They are at slight angles to each other, with some almost diagonal, and are labeled intermediate filaments. In the middle of these, there is a gray cylinder with an open circle at its top labeled proteasome. A curved oval structure is red outside with a yellow inside to its outer boundary. It has a yellow inner membrane that is folded into protrusions toward the center all along its length. A similar curved oval structure below is labeled mitochondrion and additional mitochondria are visible. To the right of the top mitochondrion, there is a structure with two bundles of structures labeled centrioles with the surrounding darker region labeled pericentriolar material. The pericentriolar material and centrioles together are labeled centrosome. The centrioles are made up of multiple linear structures arranged in a circle. A sphere labeled secretory vesicle is shown adjacent to the plasma membrane and fused with it, forming an opening through which tiny dots within the sphere are moving outside. To its right, there is a red sphere with dots and a faint circular shape inside labeled lysosome. Beneath this, a blue sphere is labeled peroxisome. To the right of the lysosome and peroxisome, there are tubular structures that all connect below and have tubular openings projecting upward. These tubular structures are labeled smooth endoplasmic reticulum (E R). A long purple hairlike structure running along the membrane is labeled microtubule and many others are present, along with pink hairlike structures. Small blue dots are labeled free ribosomes. At the top right, there is a large brown sphere labeled nucleus. This has red flower-like structures on its surface and one is labeled nuclear pore. The nucleus is cut away to show that its outer membrane has a double-membrane structure and is open within the flower-structures, forming channels. The grainy material inside the nucleus is labeled chromatin. Part of a smaller spherical structure is visible in the center and this is labeled nucleolus. Small dots outside of the nucleus are labeled glycogen granules. An open space is labeled cytosol. There are layers of rectangular structures curved around the outside of the nucleus. Each has two membranes with an open interior and they line up to form several layers. There are blue dots along them. This membranous structure is labeled rough endoplasmic reticulum (E R) and one of the dots is labeled ribosome attached to E R. On the lower left of this structure, there is a stack of membranous structures with the longest one on top and smaller ones below. The structures are thin in the middle but expand to spheres on the sides and a sphere is shown to the upper right next to a similar sphere that is fusing with the outer membrane. This stack is labeled Golgi complex. A thread-like structure below is labeled actin filament.">
            <a:extLst>
              <a:ext uri="{FF2B5EF4-FFF2-40B4-BE49-F238E27FC236}">
                <a16:creationId xmlns:a16="http://schemas.microsoft.com/office/drawing/2014/main" id="{09AA6147-4742-0C40-B16F-0DC0A34C592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503851" y="2232039"/>
            <a:ext cx="5410487" cy="3840480"/>
          </a:xfrm>
        </p:spPr>
      </p:pic>
      <p:sp>
        <p:nvSpPr>
          <p:cNvPr id="21" name="Text Placeholder 20">
            <a:extLst>
              <a:ext uri="{FF2B5EF4-FFF2-40B4-BE49-F238E27FC236}">
                <a16:creationId xmlns:a16="http://schemas.microsoft.com/office/drawing/2014/main" id="{8FC01E1E-49F6-B34A-955C-CC1912824476}"/>
              </a:ext>
            </a:extLst>
          </p:cNvPr>
          <p:cNvSpPr>
            <a:spLocks noGrp="1"/>
          </p:cNvSpPr>
          <p:nvPr>
            <p:ph type="body" sz="quarter" idx="16"/>
          </p:nvPr>
        </p:nvSpPr>
        <p:spPr>
          <a:xfrm>
            <a:off x="3447207" y="6069026"/>
            <a:ext cx="5469702" cy="341545"/>
          </a:xfrm>
        </p:spPr>
        <p:txBody>
          <a:bodyPr anchor="b">
            <a:normAutofit lnSpcReduction="10000"/>
          </a:bodyPr>
          <a:lstStyle/>
          <a:p>
            <a:r>
              <a:rPr lang="en-US" dirty="0"/>
              <a:t>Fig. 1.8c The structure of cells</a:t>
            </a:r>
          </a:p>
        </p:txBody>
      </p:sp>
      <p:sp>
        <p:nvSpPr>
          <p:cNvPr id="6" name="Footer Placeholder 5">
            <a:extLst>
              <a:ext uri="{FF2B5EF4-FFF2-40B4-BE49-F238E27FC236}">
                <a16:creationId xmlns:a16="http://schemas.microsoft.com/office/drawing/2014/main" id="{F7D75F2D-B88C-F24A-ABA3-7B45E5E930D8}"/>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912674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DF4FC-077C-8349-879A-3DC10E83379C}"/>
              </a:ext>
            </a:extLst>
          </p:cNvPr>
          <p:cNvSpPr>
            <a:spLocks noGrp="1"/>
          </p:cNvSpPr>
          <p:nvPr>
            <p:ph type="title"/>
          </p:nvPr>
        </p:nvSpPr>
        <p:spPr/>
        <p:txBody>
          <a:bodyPr/>
          <a:lstStyle/>
          <a:p>
            <a:r>
              <a:rPr lang="en-US" dirty="0"/>
              <a:t>1.3 | Two Fundamentally Different Classes of Cells (4 of 19)</a:t>
            </a:r>
          </a:p>
        </p:txBody>
      </p:sp>
      <p:sp>
        <p:nvSpPr>
          <p:cNvPr id="3" name="Text Placeholder 2">
            <a:extLst>
              <a:ext uri="{FF2B5EF4-FFF2-40B4-BE49-F238E27FC236}">
                <a16:creationId xmlns:a16="http://schemas.microsoft.com/office/drawing/2014/main" id="{10B17B57-0BE5-F94C-A79B-C639A21986DB}"/>
              </a:ext>
            </a:extLst>
          </p:cNvPr>
          <p:cNvSpPr>
            <a:spLocks noGrp="1"/>
          </p:cNvSpPr>
          <p:nvPr>
            <p:ph type="body" sz="quarter" idx="11"/>
          </p:nvPr>
        </p:nvSpPr>
        <p:spPr/>
        <p:txBody>
          <a:bodyPr/>
          <a:lstStyle/>
          <a:p>
            <a:r>
              <a:rPr lang="en-US" dirty="0"/>
              <a:t>Characteristics That Distinguish Prokaryotic and Eukaryotic Cells</a:t>
            </a:r>
          </a:p>
        </p:txBody>
      </p:sp>
      <p:sp>
        <p:nvSpPr>
          <p:cNvPr id="4" name="Content Placeholder 3">
            <a:extLst>
              <a:ext uri="{FF2B5EF4-FFF2-40B4-BE49-F238E27FC236}">
                <a16:creationId xmlns:a16="http://schemas.microsoft.com/office/drawing/2014/main" id="{A111D7B5-927F-074E-9BE6-F5D1BF69938F}"/>
              </a:ext>
            </a:extLst>
          </p:cNvPr>
          <p:cNvSpPr>
            <a:spLocks noGrp="1"/>
          </p:cNvSpPr>
          <p:nvPr>
            <p:ph sz="quarter" idx="12"/>
          </p:nvPr>
        </p:nvSpPr>
        <p:spPr/>
        <p:txBody>
          <a:bodyPr/>
          <a:lstStyle/>
          <a:p>
            <a:r>
              <a:rPr lang="en-US" dirty="0"/>
              <a:t>Prokaryotes – relatively small amounts of DNA; 600-8,000 Mb</a:t>
            </a:r>
          </a:p>
          <a:p>
            <a:r>
              <a:rPr lang="en-US" dirty="0"/>
              <a:t>Eukaryotes – simple yeast cells have 12 Mb DNA, most eukaryotic cells possess more</a:t>
            </a:r>
          </a:p>
          <a:p>
            <a:r>
              <a:rPr lang="en-US" dirty="0"/>
              <a:t>Complex multicellular animals appear rather suddenly in the fossil record approximately 600 million years ago.</a:t>
            </a:r>
          </a:p>
        </p:txBody>
      </p:sp>
      <p:pic>
        <p:nvPicPr>
          <p:cNvPr id="9" name="Content Placeholder 8" descr=" An illustration shows the Earth’s biogeologic clock.  The illustration shows a brown sphere with a concentric white layer outside of it. The white layer contains 20 evenly divided tick marks. Just to the right of 12 o’clock, it reads origin of earth. Just before the second tick mark, a line extends from the center out beyond the white layer. Just over halfway from the mark labeled 4 and the next mark in a clockwise direction, a greenish brown concentric bar begins that wraps all the way back to the start point (near the 12 o’clock position) and is labeled life. Just over two tick marks further, just past the 3 o’clock position, a red concentric bar accompanied by a question mark reads photosynthetic bacteria. This bar becomes green halfway between the 3 tick mark at about the 5 o’clock position and the next tick mark clockwise and this green bar is labeled cyanobacteria. The green bar continues back to the start, near the 12 o’clock position. A brown concentric bar outside of the green bar is labeled eukaryotes, begins at the 2 tick mark at about the seven o’clock position, and continues back to the beginning. A dark red concentric bar begins at just before the 1 tick mark at about the 10 o’clock position, continues back to the start, and is labeled algal kingdoms. The next concentric bar is dark green and outside of the dark red bar. It starts at about the 11 o’clock position and is bordered by a line extending from the center. There are four lines extending from the center to the outer boundary from this one to the start, enclosing wedges of the circle. The first wedge is Paleozoic. The next concentric bar begins outside shelly vertebrates and slightly farther clockwise. It is green and is labeled vascular plants. The next wedge is Mesozoic and the next concentric bar, a purple bar labeled mammals, begins almost midway through it. The next wedge is Cenozoic. Near the end of the Cenozoic, very close to the start and near the 12 o’clock position, a small pink outer concentric circle is labeled humans.">
            <a:extLst>
              <a:ext uri="{FF2B5EF4-FFF2-40B4-BE49-F238E27FC236}">
                <a16:creationId xmlns:a16="http://schemas.microsoft.com/office/drawing/2014/main" id="{B8D02AC5-EEE0-4C4E-B38B-C68E91B9559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64591" y="2198688"/>
            <a:ext cx="4097919" cy="3797300"/>
          </a:xfrm>
        </p:spPr>
      </p:pic>
      <p:sp>
        <p:nvSpPr>
          <p:cNvPr id="6" name="Text Placeholder 5">
            <a:extLst>
              <a:ext uri="{FF2B5EF4-FFF2-40B4-BE49-F238E27FC236}">
                <a16:creationId xmlns:a16="http://schemas.microsoft.com/office/drawing/2014/main" id="{B2C410F8-B42E-E143-AD5A-69F6A0EC6902}"/>
              </a:ext>
            </a:extLst>
          </p:cNvPr>
          <p:cNvSpPr>
            <a:spLocks noGrp="1"/>
          </p:cNvSpPr>
          <p:nvPr>
            <p:ph type="body" sz="quarter" idx="16"/>
          </p:nvPr>
        </p:nvSpPr>
        <p:spPr/>
        <p:txBody>
          <a:bodyPr/>
          <a:lstStyle/>
          <a:p>
            <a:r>
              <a:rPr lang="en-US" dirty="0"/>
              <a:t>Fig. 1.9 Earth’s </a:t>
            </a:r>
            <a:r>
              <a:rPr lang="en-US" dirty="0" err="1"/>
              <a:t>biogeologic</a:t>
            </a:r>
            <a:r>
              <a:rPr lang="en-US" dirty="0"/>
              <a:t> clock</a:t>
            </a:r>
          </a:p>
        </p:txBody>
      </p:sp>
      <p:sp>
        <p:nvSpPr>
          <p:cNvPr id="7" name="Footer Placeholder 6">
            <a:extLst>
              <a:ext uri="{FF2B5EF4-FFF2-40B4-BE49-F238E27FC236}">
                <a16:creationId xmlns:a16="http://schemas.microsoft.com/office/drawing/2014/main" id="{8BF434DA-3803-164B-A0C6-4DFAFE4C1713}"/>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6172359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AFBF3-DED4-E043-ADB2-CF4479D0204C}"/>
              </a:ext>
            </a:extLst>
          </p:cNvPr>
          <p:cNvSpPr>
            <a:spLocks noGrp="1"/>
          </p:cNvSpPr>
          <p:nvPr>
            <p:ph type="title"/>
          </p:nvPr>
        </p:nvSpPr>
        <p:spPr/>
        <p:txBody>
          <a:bodyPr/>
          <a:lstStyle/>
          <a:p>
            <a:r>
              <a:rPr lang="en-US" dirty="0"/>
              <a:t>1.1 | The Discovery of Cells (1 of 3)</a:t>
            </a:r>
          </a:p>
        </p:txBody>
      </p:sp>
      <p:sp>
        <p:nvSpPr>
          <p:cNvPr id="3" name="Content Placeholder 2">
            <a:extLst>
              <a:ext uri="{FF2B5EF4-FFF2-40B4-BE49-F238E27FC236}">
                <a16:creationId xmlns:a16="http://schemas.microsoft.com/office/drawing/2014/main" id="{21897841-31BA-7849-B2E4-A8A58EF097FF}"/>
              </a:ext>
            </a:extLst>
          </p:cNvPr>
          <p:cNvSpPr>
            <a:spLocks noGrp="1"/>
          </p:cNvSpPr>
          <p:nvPr>
            <p:ph sz="quarter" idx="12"/>
          </p:nvPr>
        </p:nvSpPr>
        <p:spPr/>
        <p:txBody>
          <a:bodyPr/>
          <a:lstStyle/>
          <a:p>
            <a:r>
              <a:rPr lang="en-US" dirty="0"/>
              <a:t>Cells are the topic of intense study.</a:t>
            </a:r>
          </a:p>
          <a:p>
            <a:r>
              <a:rPr lang="en-US" dirty="0"/>
              <a:t>The study of cells requires creative instruments and techniques.</a:t>
            </a:r>
          </a:p>
          <a:p>
            <a:r>
              <a:rPr lang="en-US" dirty="0"/>
              <a:t>Cell biology is </a:t>
            </a:r>
            <a:r>
              <a:rPr lang="en-US" i="1" dirty="0"/>
              <a:t>reductionist</a:t>
            </a:r>
            <a:r>
              <a:rPr lang="en-US" dirty="0"/>
              <a:t>, based on the premise that studying the parts of the whole can explain the character of the whole.</a:t>
            </a:r>
          </a:p>
        </p:txBody>
      </p:sp>
      <p:sp>
        <p:nvSpPr>
          <p:cNvPr id="4" name="Footer Placeholder 3">
            <a:extLst>
              <a:ext uri="{FF2B5EF4-FFF2-40B4-BE49-F238E27FC236}">
                <a16:creationId xmlns:a16="http://schemas.microsoft.com/office/drawing/2014/main" id="{9A5CB75D-ACD7-A24A-BE66-5637F7E31AAF}"/>
              </a:ext>
            </a:extLst>
          </p:cNvPr>
          <p:cNvSpPr>
            <a:spLocks noGrp="1"/>
          </p:cNvSpPr>
          <p:nvPr>
            <p:ph type="ftr" sz="quarter" idx="13"/>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4569320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DF4FC-077C-8349-879A-3DC10E83379C}"/>
              </a:ext>
            </a:extLst>
          </p:cNvPr>
          <p:cNvSpPr>
            <a:spLocks noGrp="1"/>
          </p:cNvSpPr>
          <p:nvPr>
            <p:ph type="title"/>
          </p:nvPr>
        </p:nvSpPr>
        <p:spPr/>
        <p:txBody>
          <a:bodyPr/>
          <a:lstStyle/>
          <a:p>
            <a:r>
              <a:rPr lang="en-US"/>
              <a:t>1.3 | Two Fundamentally Different Classes of Cells (5 of 19)</a:t>
            </a:r>
            <a:endParaRPr lang="en-US" dirty="0"/>
          </a:p>
        </p:txBody>
      </p:sp>
      <p:sp>
        <p:nvSpPr>
          <p:cNvPr id="3" name="Text Placeholder 2">
            <a:extLst>
              <a:ext uri="{FF2B5EF4-FFF2-40B4-BE49-F238E27FC236}">
                <a16:creationId xmlns:a16="http://schemas.microsoft.com/office/drawing/2014/main" id="{10B17B57-0BE5-F94C-A79B-C639A21986DB}"/>
              </a:ext>
            </a:extLst>
          </p:cNvPr>
          <p:cNvSpPr>
            <a:spLocks noGrp="1"/>
          </p:cNvSpPr>
          <p:nvPr>
            <p:ph type="body" sz="quarter" idx="11"/>
          </p:nvPr>
        </p:nvSpPr>
        <p:spPr/>
        <p:txBody>
          <a:bodyPr/>
          <a:lstStyle/>
          <a:p>
            <a:r>
              <a:rPr lang="en-US"/>
              <a:t>Characteristics That Distinguish Prokaryotic and Eukaryotic Cells</a:t>
            </a:r>
            <a:endParaRPr lang="en-US" dirty="0"/>
          </a:p>
        </p:txBody>
      </p:sp>
      <p:sp>
        <p:nvSpPr>
          <p:cNvPr id="19" name="Content Placeholder 18">
            <a:extLst>
              <a:ext uri="{FF2B5EF4-FFF2-40B4-BE49-F238E27FC236}">
                <a16:creationId xmlns:a16="http://schemas.microsoft.com/office/drawing/2014/main" id="{0A20D533-C70F-F644-B11E-50E2A8E74543}"/>
              </a:ext>
            </a:extLst>
          </p:cNvPr>
          <p:cNvSpPr>
            <a:spLocks noGrp="1"/>
          </p:cNvSpPr>
          <p:nvPr>
            <p:ph sz="quarter" idx="12"/>
          </p:nvPr>
        </p:nvSpPr>
        <p:spPr>
          <a:xfrm>
            <a:off x="228597" y="2198748"/>
            <a:ext cx="5217343" cy="4217042"/>
          </a:xfrm>
        </p:spPr>
        <p:txBody>
          <a:bodyPr>
            <a:normAutofit/>
          </a:bodyPr>
          <a:lstStyle/>
          <a:p>
            <a:pPr>
              <a:spcBef>
                <a:spcPts val="200"/>
              </a:spcBef>
            </a:pPr>
            <a:r>
              <a:rPr lang="en-US" b="1" dirty="0"/>
              <a:t>Cytoplasm</a:t>
            </a:r>
            <a:r>
              <a:rPr lang="en-US" dirty="0"/>
              <a:t>: Eukaryotes have membrane-bound organelles and complex cytoskeletal proteins. Both have ribosomes but they differ in size.</a:t>
            </a:r>
          </a:p>
          <a:p>
            <a:pPr>
              <a:spcBef>
                <a:spcPts val="200"/>
              </a:spcBef>
            </a:pPr>
            <a:r>
              <a:rPr lang="en-US" b="1" dirty="0"/>
              <a:t>Cellular reproduction</a:t>
            </a:r>
            <a:r>
              <a:rPr lang="en-US" dirty="0"/>
              <a:t>: Eukaryotes divide by mitosis; prokaryotes divide by simple fission.</a:t>
            </a:r>
          </a:p>
          <a:p>
            <a:pPr>
              <a:spcBef>
                <a:spcPts val="200"/>
              </a:spcBef>
            </a:pPr>
            <a:r>
              <a:rPr lang="en-US" b="1" dirty="0"/>
              <a:t>Locomotion</a:t>
            </a:r>
            <a:r>
              <a:rPr lang="en-US" dirty="0"/>
              <a:t>: Eukaryotes use both cytoplasmic movement, and cilia and flagella; prokaryotes have flagella, but they differ in both form and mechanism.</a:t>
            </a:r>
          </a:p>
        </p:txBody>
      </p:sp>
      <p:pic>
        <p:nvPicPr>
          <p:cNvPr id="23" name="Content Placeholder 22" descr="A micrograph and accompanying illustrations show structures within a eukaryotic cell.  The micrograph shows a cell with protrusions at its top and a large circle at its bottom. Aands of the double helix are synthesized. An illustration of material just below the upper surface shows cytosol with two long vertical strands labeled cytoskeletal filament and many small spheres along with some red thread-like structures. There are structures with a large green oval adjacent to a small green oval with a red thread between them. One of these is labeled ribosome. A small sphere near the top of the micrograph is gray with a pale circle in its top half. An illustration shows an irregular red oblong structure labeled lysosome. An illustration of a line separating the cell from another cell on the left is labeled plasma membrane and shows a phospholipid bilayer of many blue spherical heads on the top and bottom sides with two wavy tails extending from each to form the center. A protein is shown as a purple structure open in the front so show a channel. The Golgi complex, visible as multiple lines curved together in the micrograph, is illustrated as multiple sacs. The bottom one is thin in the center and widens to form rounded ends. There are two smaller similar structures above it, then one smaller structure above those, then a very small similar structure on top. There are also some spherical structures visible on the sides with a similar composition. The nucleus is visible as the large, grainy sphere at the bottom and is illustrated as a sphere with flower-like structures along its outside. A cutaway shows purple material with many dots inside and part of a large brown sphere toward the left side. The smooth endoplasmic reticulum is visible as double-membraned linear structures in the micrograph. The illustration shows two long green structures that are connected at one point and that connect to smaller, similar structures on either side with a small sphere present as well. A mitochondrion is visible as a long oval structure along the side of the nucleus and is shown as a red structure with protrusions extending toward the center from the left and right and many blue dots inside. A dark spot in the nucleus is labeled as nucleolus and illustrated as a sphere with spherical bulges along its surface. A clump of dark, grainy material in the nucleus is labeled as chromatin and the illustration shows a thread that winds around disc-like structures, each of which contain about four spheres. The thread wraps around the spheres a couple of times, then straightens as it runs to the next sphere. The rough endoplasmic reticulum is shown as a linear structure on the micrograph with two membranes visible. The illustration shows a very similar structure to the smooth endoplasmic reticulum except that there are dots along outside of the membranes in the structure.">
            <a:extLst>
              <a:ext uri="{FF2B5EF4-FFF2-40B4-BE49-F238E27FC236}">
                <a16:creationId xmlns:a16="http://schemas.microsoft.com/office/drawing/2014/main" id="{AD7E85C0-D44D-6F4C-A627-C1992109961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573910" y="2096690"/>
            <a:ext cx="3392065" cy="4278940"/>
          </a:xfrm>
        </p:spPr>
      </p:pic>
      <p:sp>
        <p:nvSpPr>
          <p:cNvPr id="21" name="Text Placeholder 20">
            <a:extLst>
              <a:ext uri="{FF2B5EF4-FFF2-40B4-BE49-F238E27FC236}">
                <a16:creationId xmlns:a16="http://schemas.microsoft.com/office/drawing/2014/main" id="{4629191F-E44E-0640-99E8-81E8489574A4}"/>
              </a:ext>
            </a:extLst>
          </p:cNvPr>
          <p:cNvSpPr>
            <a:spLocks noGrp="1"/>
          </p:cNvSpPr>
          <p:nvPr>
            <p:ph type="body" sz="quarter" idx="16"/>
          </p:nvPr>
        </p:nvSpPr>
        <p:spPr>
          <a:xfrm>
            <a:off x="1385356" y="6044812"/>
            <a:ext cx="4206240" cy="365760"/>
          </a:xfrm>
        </p:spPr>
        <p:txBody>
          <a:bodyPr/>
          <a:lstStyle/>
          <a:p>
            <a:pPr algn="r"/>
            <a:r>
              <a:rPr lang="en-US" dirty="0"/>
              <a:t>Fig. 1.10 The structure of a eukaryotic cell</a:t>
            </a:r>
          </a:p>
        </p:txBody>
      </p:sp>
      <p:sp>
        <p:nvSpPr>
          <p:cNvPr id="7" name="Footer Placeholder 6">
            <a:extLst>
              <a:ext uri="{FF2B5EF4-FFF2-40B4-BE49-F238E27FC236}">
                <a16:creationId xmlns:a16="http://schemas.microsoft.com/office/drawing/2014/main" id="{8BF434DA-3803-164B-A0C6-4DFAFE4C1713}"/>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2700212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DF4FC-077C-8349-879A-3DC10E83379C}"/>
              </a:ext>
            </a:extLst>
          </p:cNvPr>
          <p:cNvSpPr>
            <a:spLocks noGrp="1"/>
          </p:cNvSpPr>
          <p:nvPr>
            <p:ph type="title"/>
          </p:nvPr>
        </p:nvSpPr>
        <p:spPr/>
        <p:txBody>
          <a:bodyPr/>
          <a:lstStyle/>
          <a:p>
            <a:r>
              <a:rPr lang="en-US"/>
              <a:t>1.3 | Two Fundamentally Different Classes of Cells (6 of 19)</a:t>
            </a:r>
            <a:endParaRPr lang="en-US" dirty="0"/>
          </a:p>
        </p:txBody>
      </p:sp>
      <p:sp>
        <p:nvSpPr>
          <p:cNvPr id="3" name="Text Placeholder 2">
            <a:extLst>
              <a:ext uri="{FF2B5EF4-FFF2-40B4-BE49-F238E27FC236}">
                <a16:creationId xmlns:a16="http://schemas.microsoft.com/office/drawing/2014/main" id="{10B17B57-0BE5-F94C-A79B-C639A21986DB}"/>
              </a:ext>
            </a:extLst>
          </p:cNvPr>
          <p:cNvSpPr>
            <a:spLocks noGrp="1"/>
          </p:cNvSpPr>
          <p:nvPr>
            <p:ph type="body" sz="quarter" idx="11"/>
          </p:nvPr>
        </p:nvSpPr>
        <p:spPr/>
        <p:txBody>
          <a:bodyPr/>
          <a:lstStyle/>
          <a:p>
            <a:r>
              <a:rPr lang="en-US"/>
              <a:t>Characteristics That Distinguish Prokaryotic and Eukaryotic Cells</a:t>
            </a:r>
            <a:endParaRPr lang="en-US" dirty="0"/>
          </a:p>
        </p:txBody>
      </p:sp>
      <p:sp>
        <p:nvSpPr>
          <p:cNvPr id="16" name="Content Placeholder 15">
            <a:extLst>
              <a:ext uri="{FF2B5EF4-FFF2-40B4-BE49-F238E27FC236}">
                <a16:creationId xmlns:a16="http://schemas.microsoft.com/office/drawing/2014/main" id="{0AB2C543-AD51-154C-9873-E7082849D5C5}"/>
              </a:ext>
            </a:extLst>
          </p:cNvPr>
          <p:cNvSpPr>
            <a:spLocks noGrp="1"/>
          </p:cNvSpPr>
          <p:nvPr>
            <p:ph sz="quarter" idx="12"/>
          </p:nvPr>
        </p:nvSpPr>
        <p:spPr>
          <a:xfrm>
            <a:off x="228600" y="2198748"/>
            <a:ext cx="4400044" cy="3311928"/>
          </a:xfrm>
        </p:spPr>
        <p:txBody>
          <a:bodyPr/>
          <a:lstStyle/>
          <a:p>
            <a:r>
              <a:rPr lang="en-US" dirty="0"/>
              <a:t>The cytoplasm of a eukaryotic cell is extremely crowded:</a:t>
            </a:r>
          </a:p>
          <a:p>
            <a:pPr lvl="1"/>
            <a:r>
              <a:rPr lang="en-US" dirty="0"/>
              <a:t>Near the cell membrane is a region where membrane-bound organelles tend to be absent. </a:t>
            </a:r>
          </a:p>
          <a:p>
            <a:pPr lvl="1"/>
            <a:r>
              <a:rPr lang="en-US" dirty="0"/>
              <a:t>The cytoskeleton and other large macromolecular complexes, mostly ribosomes, are found throughout the cytoplasm.</a:t>
            </a:r>
          </a:p>
        </p:txBody>
      </p:sp>
      <p:pic>
        <p:nvPicPr>
          <p:cNvPr id="22" name="Content Placeholder 21" descr="The cytoplasm of a eukaryotic cell is a crowded compartment. This colorized electron micrographic image shows a small region near the edge of a single-celled eukaryotic organism that had been quickly frozen prior to microscopic examination. The three-dimensional appearance is made possible by capturing two-dimensional digital images of the specimen at different angles and merging the individual frames using a computer. Cytoskeletal filaments are shown in orange, macromolecular complexes (primarily ribosomes) are turquoise, and portions of cell membranes are blue.">
            <a:extLst>
              <a:ext uri="{FF2B5EF4-FFF2-40B4-BE49-F238E27FC236}">
                <a16:creationId xmlns:a16="http://schemas.microsoft.com/office/drawing/2014/main" id="{B33E8763-DCA1-D24A-9E04-471AEBB8204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803285" y="2198688"/>
            <a:ext cx="4020531" cy="4186237"/>
          </a:xfrm>
        </p:spPr>
      </p:pic>
      <p:sp>
        <p:nvSpPr>
          <p:cNvPr id="18" name="Text Placeholder 17">
            <a:extLst>
              <a:ext uri="{FF2B5EF4-FFF2-40B4-BE49-F238E27FC236}">
                <a16:creationId xmlns:a16="http://schemas.microsoft.com/office/drawing/2014/main" id="{5DF5D82C-4BB3-534D-A654-A4D93796055E}"/>
              </a:ext>
            </a:extLst>
          </p:cNvPr>
          <p:cNvSpPr>
            <a:spLocks noGrp="1"/>
          </p:cNvSpPr>
          <p:nvPr>
            <p:ph type="body" sz="quarter" idx="16"/>
          </p:nvPr>
        </p:nvSpPr>
        <p:spPr>
          <a:xfrm>
            <a:off x="1772157" y="5445941"/>
            <a:ext cx="3002146" cy="964632"/>
          </a:xfrm>
        </p:spPr>
        <p:txBody>
          <a:bodyPr anchor="b">
            <a:normAutofit/>
          </a:bodyPr>
          <a:lstStyle/>
          <a:p>
            <a:r>
              <a:rPr lang="en-US" dirty="0"/>
              <a:t>Fig. 1.11 The cytoplasm of a eukaryotic cell is a crowded compartment</a:t>
            </a:r>
          </a:p>
        </p:txBody>
      </p:sp>
      <p:sp>
        <p:nvSpPr>
          <p:cNvPr id="7" name="Footer Placeholder 6">
            <a:extLst>
              <a:ext uri="{FF2B5EF4-FFF2-40B4-BE49-F238E27FC236}">
                <a16:creationId xmlns:a16="http://schemas.microsoft.com/office/drawing/2014/main" id="{8BF434DA-3803-164B-A0C6-4DFAFE4C1713}"/>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773623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DF4FC-077C-8349-879A-3DC10E83379C}"/>
              </a:ext>
            </a:extLst>
          </p:cNvPr>
          <p:cNvSpPr>
            <a:spLocks noGrp="1"/>
          </p:cNvSpPr>
          <p:nvPr>
            <p:ph type="title"/>
          </p:nvPr>
        </p:nvSpPr>
        <p:spPr/>
        <p:txBody>
          <a:bodyPr/>
          <a:lstStyle/>
          <a:p>
            <a:r>
              <a:rPr lang="en-US"/>
              <a:t>1.3 | Two Fundamentally Different Classes of Cells (7 of 19)</a:t>
            </a:r>
            <a:endParaRPr lang="en-US" dirty="0"/>
          </a:p>
        </p:txBody>
      </p:sp>
      <p:sp>
        <p:nvSpPr>
          <p:cNvPr id="3" name="Text Placeholder 2">
            <a:extLst>
              <a:ext uri="{FF2B5EF4-FFF2-40B4-BE49-F238E27FC236}">
                <a16:creationId xmlns:a16="http://schemas.microsoft.com/office/drawing/2014/main" id="{10B17B57-0BE5-F94C-A79B-C639A21986DB}"/>
              </a:ext>
            </a:extLst>
          </p:cNvPr>
          <p:cNvSpPr>
            <a:spLocks noGrp="1"/>
          </p:cNvSpPr>
          <p:nvPr>
            <p:ph type="body" sz="quarter" idx="11"/>
          </p:nvPr>
        </p:nvSpPr>
        <p:spPr/>
        <p:txBody>
          <a:bodyPr/>
          <a:lstStyle/>
          <a:p>
            <a:r>
              <a:rPr lang="en-US"/>
              <a:t>Characteristics That Distinguish Prokaryotic and Eukaryotic Cells</a:t>
            </a:r>
            <a:endParaRPr lang="en-US" dirty="0"/>
          </a:p>
        </p:txBody>
      </p:sp>
      <p:sp>
        <p:nvSpPr>
          <p:cNvPr id="17" name="Content Placeholder 16">
            <a:extLst>
              <a:ext uri="{FF2B5EF4-FFF2-40B4-BE49-F238E27FC236}">
                <a16:creationId xmlns:a16="http://schemas.microsoft.com/office/drawing/2014/main" id="{AED1315B-967F-1E43-A1D0-D72F720A2673}"/>
              </a:ext>
            </a:extLst>
          </p:cNvPr>
          <p:cNvSpPr>
            <a:spLocks noGrp="1"/>
          </p:cNvSpPr>
          <p:nvPr>
            <p:ph sz="quarter" idx="12"/>
          </p:nvPr>
        </p:nvSpPr>
        <p:spPr>
          <a:xfrm>
            <a:off x="228600" y="2198748"/>
            <a:ext cx="4278664" cy="4217042"/>
          </a:xfrm>
        </p:spPr>
        <p:txBody>
          <a:bodyPr/>
          <a:lstStyle/>
          <a:p>
            <a:r>
              <a:rPr lang="en-US" dirty="0"/>
              <a:t>Eukaryotic cells divide by a complex process of mitosis.</a:t>
            </a:r>
          </a:p>
          <a:p>
            <a:r>
              <a:rPr lang="en-US" dirty="0"/>
              <a:t>Duplicated chromosomes condense into compact structures that are segregated by an elaborate microtubule-containing apparatus.</a:t>
            </a:r>
          </a:p>
          <a:p>
            <a:r>
              <a:rPr lang="en-US" dirty="0"/>
              <a:t>This apparatus, the </a:t>
            </a:r>
            <a:r>
              <a:rPr lang="en-US" b="1" dirty="0"/>
              <a:t>mitotic spindle</a:t>
            </a:r>
            <a:r>
              <a:rPr lang="en-US" dirty="0"/>
              <a:t>, allows each daughter cell to receive an equivalent array of genetic material.</a:t>
            </a:r>
          </a:p>
        </p:txBody>
      </p:sp>
      <p:pic>
        <p:nvPicPr>
          <p:cNvPr id="23" name="Content Placeholder 22" descr="An illustration shows a blue region of chromosomes with a green mitotic spindle.  The blue region is made up of many thick linear structures at different angles forming an overall roughly rectangular structure with protrusions above and below. To left and right on either side of the narrower central region, there are green triangular structures extending out. Each triangular structure has its base against the blue center and its point in a green sphere with many lines extending out from it in all directions.">
            <a:extLst>
              <a:ext uri="{FF2B5EF4-FFF2-40B4-BE49-F238E27FC236}">
                <a16:creationId xmlns:a16="http://schemas.microsoft.com/office/drawing/2014/main" id="{C9F8B79F-F5E5-B14F-A679-B077392ECCC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10113" y="2298608"/>
            <a:ext cx="4206875" cy="2998650"/>
          </a:xfrm>
        </p:spPr>
      </p:pic>
      <p:sp>
        <p:nvSpPr>
          <p:cNvPr id="20" name="Text Placeholder 19">
            <a:extLst>
              <a:ext uri="{FF2B5EF4-FFF2-40B4-BE49-F238E27FC236}">
                <a16:creationId xmlns:a16="http://schemas.microsoft.com/office/drawing/2014/main" id="{918DADBF-D622-2941-A39E-A09E82BAB0C6}"/>
              </a:ext>
            </a:extLst>
          </p:cNvPr>
          <p:cNvSpPr>
            <a:spLocks noGrp="1"/>
          </p:cNvSpPr>
          <p:nvPr>
            <p:ph type="body" sz="quarter" idx="16"/>
          </p:nvPr>
        </p:nvSpPr>
        <p:spPr>
          <a:xfrm>
            <a:off x="4644828" y="5332712"/>
            <a:ext cx="4272081" cy="365760"/>
          </a:xfrm>
        </p:spPr>
        <p:txBody>
          <a:bodyPr/>
          <a:lstStyle/>
          <a:p>
            <a:r>
              <a:rPr lang="en-US" dirty="0"/>
              <a:t>Fig. 1.12 Cell division in eukaryotes</a:t>
            </a:r>
          </a:p>
        </p:txBody>
      </p:sp>
      <p:sp>
        <p:nvSpPr>
          <p:cNvPr id="7" name="Footer Placeholder 6">
            <a:extLst>
              <a:ext uri="{FF2B5EF4-FFF2-40B4-BE49-F238E27FC236}">
                <a16:creationId xmlns:a16="http://schemas.microsoft.com/office/drawing/2014/main" id="{8BF434DA-3803-164B-A0C6-4DFAFE4C1713}"/>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3726102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DF4FC-077C-8349-879A-3DC10E83379C}"/>
              </a:ext>
            </a:extLst>
          </p:cNvPr>
          <p:cNvSpPr>
            <a:spLocks noGrp="1"/>
          </p:cNvSpPr>
          <p:nvPr>
            <p:ph type="title"/>
          </p:nvPr>
        </p:nvSpPr>
        <p:spPr/>
        <p:txBody>
          <a:bodyPr/>
          <a:lstStyle/>
          <a:p>
            <a:r>
              <a:rPr lang="en-US"/>
              <a:t>1.3 | Two Fundamentally Different Classes of Cells (8 of 19)</a:t>
            </a:r>
            <a:endParaRPr lang="en-US" dirty="0"/>
          </a:p>
        </p:txBody>
      </p:sp>
      <p:sp>
        <p:nvSpPr>
          <p:cNvPr id="3" name="Text Placeholder 2">
            <a:extLst>
              <a:ext uri="{FF2B5EF4-FFF2-40B4-BE49-F238E27FC236}">
                <a16:creationId xmlns:a16="http://schemas.microsoft.com/office/drawing/2014/main" id="{10B17B57-0BE5-F94C-A79B-C639A21986DB}"/>
              </a:ext>
            </a:extLst>
          </p:cNvPr>
          <p:cNvSpPr>
            <a:spLocks noGrp="1"/>
          </p:cNvSpPr>
          <p:nvPr>
            <p:ph type="body" sz="quarter" idx="11"/>
          </p:nvPr>
        </p:nvSpPr>
        <p:spPr/>
        <p:txBody>
          <a:bodyPr/>
          <a:lstStyle/>
          <a:p>
            <a:r>
              <a:rPr lang="en-US"/>
              <a:t>Characteristics That Distinguish Prokaryotic and Eukaryotic Cells</a:t>
            </a:r>
            <a:endParaRPr lang="en-US" dirty="0"/>
          </a:p>
        </p:txBody>
      </p:sp>
      <p:sp>
        <p:nvSpPr>
          <p:cNvPr id="16" name="Content Placeholder 15">
            <a:extLst>
              <a:ext uri="{FF2B5EF4-FFF2-40B4-BE49-F238E27FC236}">
                <a16:creationId xmlns:a16="http://schemas.microsoft.com/office/drawing/2014/main" id="{D7B32E32-28D9-7C43-8228-581BA205CF16}"/>
              </a:ext>
            </a:extLst>
          </p:cNvPr>
          <p:cNvSpPr>
            <a:spLocks noGrp="1"/>
          </p:cNvSpPr>
          <p:nvPr>
            <p:ph sz="quarter" idx="12"/>
          </p:nvPr>
        </p:nvSpPr>
        <p:spPr>
          <a:xfrm>
            <a:off x="228599" y="2198748"/>
            <a:ext cx="5330629" cy="4217042"/>
          </a:xfrm>
        </p:spPr>
        <p:txBody>
          <a:bodyPr>
            <a:normAutofit/>
          </a:bodyPr>
          <a:lstStyle/>
          <a:p>
            <a:r>
              <a:rPr lang="en-US" dirty="0"/>
              <a:t>Prokaryotes contain one copy of their single chromosome and have no processes comparable to meiosis, gamete formation, or true fertilization. </a:t>
            </a:r>
          </a:p>
          <a:p>
            <a:r>
              <a:rPr lang="en-US" dirty="0"/>
              <a:t>Some are capable of conjugation, in which a piece of DNA is passed to another cell. </a:t>
            </a:r>
          </a:p>
          <a:p>
            <a:r>
              <a:rPr lang="en-US" dirty="0"/>
              <a:t>Prokaryotes are more adept at picking up and incorporating foreign DNA from their environment, which has had considerable impact on microbial evolution </a:t>
            </a:r>
          </a:p>
        </p:txBody>
      </p:sp>
      <p:pic>
        <p:nvPicPr>
          <p:cNvPr id="25" name="Content Placeholder 24" descr="A micrograph shows two rod-shaped bacteria connected by a pilus.  The two bacteria are dark gray and are on a background with many small dots. The recipient bacterium at the top has a long, threadlike pilus extending downward to the donor bacterium at the bottom. The donor bacterium has many smaller threadlike structures extending from it.">
            <a:extLst>
              <a:ext uri="{FF2B5EF4-FFF2-40B4-BE49-F238E27FC236}">
                <a16:creationId xmlns:a16="http://schemas.microsoft.com/office/drawing/2014/main" id="{D2EE84DF-8487-4841-A042-3D4E471EFBA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14094" y="2198688"/>
            <a:ext cx="2776775" cy="3797300"/>
          </a:xfrm>
        </p:spPr>
      </p:pic>
      <p:sp>
        <p:nvSpPr>
          <p:cNvPr id="19" name="Text Placeholder 18">
            <a:extLst>
              <a:ext uri="{FF2B5EF4-FFF2-40B4-BE49-F238E27FC236}">
                <a16:creationId xmlns:a16="http://schemas.microsoft.com/office/drawing/2014/main" id="{60AAF250-F3CC-7D45-BA25-3E7CCB19D745}"/>
              </a:ext>
            </a:extLst>
          </p:cNvPr>
          <p:cNvSpPr>
            <a:spLocks noGrp="1"/>
          </p:cNvSpPr>
          <p:nvPr>
            <p:ph type="body" sz="quarter" idx="16"/>
          </p:nvPr>
        </p:nvSpPr>
        <p:spPr>
          <a:xfrm>
            <a:off x="5292190" y="6044812"/>
            <a:ext cx="3851809" cy="365760"/>
          </a:xfrm>
        </p:spPr>
        <p:txBody>
          <a:bodyPr/>
          <a:lstStyle/>
          <a:p>
            <a:pPr algn="ctr"/>
            <a:r>
              <a:rPr lang="en-US" dirty="0"/>
              <a:t>Fig. 1.13 Bacterial conjugation</a:t>
            </a:r>
          </a:p>
        </p:txBody>
      </p:sp>
      <p:sp>
        <p:nvSpPr>
          <p:cNvPr id="7" name="Footer Placeholder 6">
            <a:extLst>
              <a:ext uri="{FF2B5EF4-FFF2-40B4-BE49-F238E27FC236}">
                <a16:creationId xmlns:a16="http://schemas.microsoft.com/office/drawing/2014/main" id="{8BF434DA-3803-164B-A0C6-4DFAFE4C1713}"/>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2376677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DF4FC-077C-8349-879A-3DC10E83379C}"/>
              </a:ext>
            </a:extLst>
          </p:cNvPr>
          <p:cNvSpPr>
            <a:spLocks noGrp="1"/>
          </p:cNvSpPr>
          <p:nvPr>
            <p:ph type="title"/>
          </p:nvPr>
        </p:nvSpPr>
        <p:spPr/>
        <p:txBody>
          <a:bodyPr/>
          <a:lstStyle/>
          <a:p>
            <a:r>
              <a:rPr lang="en-US"/>
              <a:t>1.3 | Two Fundamentally Different Classes of Cells (9 of 19)</a:t>
            </a:r>
            <a:endParaRPr lang="en-US" dirty="0"/>
          </a:p>
        </p:txBody>
      </p:sp>
      <p:sp>
        <p:nvSpPr>
          <p:cNvPr id="3" name="Text Placeholder 2">
            <a:extLst>
              <a:ext uri="{FF2B5EF4-FFF2-40B4-BE49-F238E27FC236}">
                <a16:creationId xmlns:a16="http://schemas.microsoft.com/office/drawing/2014/main" id="{10B17B57-0BE5-F94C-A79B-C639A21986DB}"/>
              </a:ext>
            </a:extLst>
          </p:cNvPr>
          <p:cNvSpPr>
            <a:spLocks noGrp="1"/>
          </p:cNvSpPr>
          <p:nvPr>
            <p:ph type="body" sz="quarter" idx="11"/>
          </p:nvPr>
        </p:nvSpPr>
        <p:spPr/>
        <p:txBody>
          <a:bodyPr/>
          <a:lstStyle/>
          <a:p>
            <a:r>
              <a:rPr lang="en-US"/>
              <a:t>Characteristics That Distinguish Prokaryotic and Eukaryotic Cells</a:t>
            </a:r>
            <a:endParaRPr lang="en-US" dirty="0"/>
          </a:p>
        </p:txBody>
      </p:sp>
      <p:sp>
        <p:nvSpPr>
          <p:cNvPr id="17" name="Content Placeholder 16">
            <a:extLst>
              <a:ext uri="{FF2B5EF4-FFF2-40B4-BE49-F238E27FC236}">
                <a16:creationId xmlns:a16="http://schemas.microsoft.com/office/drawing/2014/main" id="{8603D81E-71B5-694D-BBDE-931FDD5DC004}"/>
              </a:ext>
            </a:extLst>
          </p:cNvPr>
          <p:cNvSpPr>
            <a:spLocks noGrp="1"/>
          </p:cNvSpPr>
          <p:nvPr>
            <p:ph sz="quarter" idx="12"/>
          </p:nvPr>
        </p:nvSpPr>
        <p:spPr>
          <a:xfrm>
            <a:off x="228600" y="2198748"/>
            <a:ext cx="4796554" cy="4217042"/>
          </a:xfrm>
        </p:spPr>
        <p:txBody>
          <a:bodyPr/>
          <a:lstStyle/>
          <a:p>
            <a:r>
              <a:rPr lang="en-US" dirty="0"/>
              <a:t>Locomotion in prokaryotes is relatively simple. </a:t>
            </a:r>
          </a:p>
          <a:p>
            <a:r>
              <a:rPr lang="en-US" dirty="0"/>
              <a:t>Can be accomplished by a thin protein filament, called a flagellum, which protrudes from the cell and rotates. </a:t>
            </a:r>
          </a:p>
          <a:p>
            <a:r>
              <a:rPr lang="en-US" dirty="0"/>
              <a:t>The rotations exert pressure against the surrounding fluid, propelling the cell through the medium. </a:t>
            </a:r>
          </a:p>
        </p:txBody>
      </p:sp>
      <p:sp>
        <p:nvSpPr>
          <p:cNvPr id="20" name="Text Placeholder 19">
            <a:extLst>
              <a:ext uri="{FF2B5EF4-FFF2-40B4-BE49-F238E27FC236}">
                <a16:creationId xmlns:a16="http://schemas.microsoft.com/office/drawing/2014/main" id="{555002D0-8541-184C-A0CC-54CC42A9BA2D}"/>
              </a:ext>
            </a:extLst>
          </p:cNvPr>
          <p:cNvSpPr>
            <a:spLocks noGrp="1"/>
          </p:cNvSpPr>
          <p:nvPr>
            <p:ph type="body" sz="quarter" idx="16"/>
          </p:nvPr>
        </p:nvSpPr>
        <p:spPr>
          <a:xfrm>
            <a:off x="1788340" y="5648241"/>
            <a:ext cx="3536220" cy="762331"/>
          </a:xfrm>
        </p:spPr>
        <p:txBody>
          <a:bodyPr anchor="b">
            <a:normAutofit/>
          </a:bodyPr>
          <a:lstStyle/>
          <a:p>
            <a:r>
              <a:rPr lang="en-US" dirty="0"/>
              <a:t>Fig. 1.14 The different between prokaryotic and eukaryotic flagella</a:t>
            </a:r>
          </a:p>
        </p:txBody>
      </p:sp>
      <p:sp>
        <p:nvSpPr>
          <p:cNvPr id="7" name="Footer Placeholder 6">
            <a:extLst>
              <a:ext uri="{FF2B5EF4-FFF2-40B4-BE49-F238E27FC236}">
                <a16:creationId xmlns:a16="http://schemas.microsoft.com/office/drawing/2014/main" id="{8BF434DA-3803-164B-A0C6-4DFAFE4C1713}"/>
              </a:ext>
            </a:extLst>
          </p:cNvPr>
          <p:cNvSpPr>
            <a:spLocks noGrp="1"/>
          </p:cNvSpPr>
          <p:nvPr>
            <p:ph type="ftr" sz="quarter" idx="10"/>
          </p:nvPr>
        </p:nvSpPr>
        <p:spPr/>
        <p:txBody>
          <a:bodyPr/>
          <a:lstStyle/>
          <a:p>
            <a:r>
              <a:rPr lang="en-US"/>
              <a:t>Copyright © 2020 John Wiley &amp; Sons, Inc. </a:t>
            </a:r>
            <a:endParaRPr lang="en-US" dirty="0"/>
          </a:p>
        </p:txBody>
      </p:sp>
      <p:pic>
        <p:nvPicPr>
          <p:cNvPr id="27" name="Content Placeholder 26" descr="A figure shows prokaryotic flagella. A black rod-shaped bacterium has many long, thread-like flagella extending from it, mostly toward the left and bottom of the image. The bacterium is about 2 micrometers in length and the flagella are about 5 to 8 micrometers but are folded and difficult to measure. A close-up shows a base with a white end, a darker region, a white ring, a slightly bigger white ring, and then a long portion that curves downward. The long portion is about 15 nanometers in diameter and the entire structure is about 210 nanometers in length before reaching the rings, which are another 30 nanometers.">
            <a:extLst>
              <a:ext uri="{FF2B5EF4-FFF2-40B4-BE49-F238E27FC236}">
                <a16:creationId xmlns:a16="http://schemas.microsoft.com/office/drawing/2014/main" id="{04CA1AF6-C1F6-D840-BADF-988B9AEBEBB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94630" y="2198688"/>
            <a:ext cx="3380032" cy="4225040"/>
          </a:xfrm>
        </p:spPr>
      </p:pic>
    </p:spTree>
    <p:extLst>
      <p:ext uri="{BB962C8B-B14F-4D97-AF65-F5344CB8AC3E}">
        <p14:creationId xmlns:p14="http://schemas.microsoft.com/office/powerpoint/2010/main" val="35204376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DF4FC-077C-8349-879A-3DC10E83379C}"/>
              </a:ext>
            </a:extLst>
          </p:cNvPr>
          <p:cNvSpPr>
            <a:spLocks noGrp="1"/>
          </p:cNvSpPr>
          <p:nvPr>
            <p:ph type="title"/>
          </p:nvPr>
        </p:nvSpPr>
        <p:spPr/>
        <p:txBody>
          <a:bodyPr/>
          <a:lstStyle/>
          <a:p>
            <a:r>
              <a:rPr lang="en-US" dirty="0"/>
              <a:t>1.3 | Two Fundamentally Different Classes of Cells (10 of 19)</a:t>
            </a:r>
          </a:p>
        </p:txBody>
      </p:sp>
      <p:sp>
        <p:nvSpPr>
          <p:cNvPr id="3" name="Text Placeholder 2">
            <a:extLst>
              <a:ext uri="{FF2B5EF4-FFF2-40B4-BE49-F238E27FC236}">
                <a16:creationId xmlns:a16="http://schemas.microsoft.com/office/drawing/2014/main" id="{10B17B57-0BE5-F94C-A79B-C639A21986DB}"/>
              </a:ext>
            </a:extLst>
          </p:cNvPr>
          <p:cNvSpPr>
            <a:spLocks noGrp="1"/>
          </p:cNvSpPr>
          <p:nvPr>
            <p:ph type="body" sz="quarter" idx="11"/>
          </p:nvPr>
        </p:nvSpPr>
        <p:spPr/>
        <p:txBody>
          <a:bodyPr/>
          <a:lstStyle/>
          <a:p>
            <a:r>
              <a:rPr lang="en-US"/>
              <a:t>Characteristics That Distinguish Prokaryotic and Eukaryotic Cells</a:t>
            </a:r>
            <a:endParaRPr lang="en-US" dirty="0"/>
          </a:p>
        </p:txBody>
      </p:sp>
      <p:sp>
        <p:nvSpPr>
          <p:cNvPr id="16" name="Content Placeholder 15">
            <a:extLst>
              <a:ext uri="{FF2B5EF4-FFF2-40B4-BE49-F238E27FC236}">
                <a16:creationId xmlns:a16="http://schemas.microsoft.com/office/drawing/2014/main" id="{9BFC5F0E-26D6-BD4E-9A8F-28EB9A6F9E12}"/>
              </a:ext>
            </a:extLst>
          </p:cNvPr>
          <p:cNvSpPr>
            <a:spLocks noGrp="1"/>
          </p:cNvSpPr>
          <p:nvPr>
            <p:ph sz="quarter" idx="12"/>
          </p:nvPr>
        </p:nvSpPr>
        <p:spPr>
          <a:xfrm>
            <a:off x="228600" y="2198748"/>
            <a:ext cx="4181559" cy="4217042"/>
          </a:xfrm>
        </p:spPr>
        <p:txBody>
          <a:bodyPr/>
          <a:lstStyle/>
          <a:p>
            <a:r>
              <a:rPr lang="en-US" dirty="0"/>
              <a:t>Certain eukaryotic cells, including many protists and sperm cells, also possess flagella.</a:t>
            </a:r>
          </a:p>
          <a:p>
            <a:r>
              <a:rPr lang="en-US" dirty="0"/>
              <a:t>Eukaryotic versions are much more complex than the simple protein filaments of bacteria, and they generate movement by a different mechanism.</a:t>
            </a:r>
          </a:p>
        </p:txBody>
      </p:sp>
      <p:sp>
        <p:nvSpPr>
          <p:cNvPr id="19" name="Text Placeholder 18">
            <a:extLst>
              <a:ext uri="{FF2B5EF4-FFF2-40B4-BE49-F238E27FC236}">
                <a16:creationId xmlns:a16="http://schemas.microsoft.com/office/drawing/2014/main" id="{421ABD8B-75B1-904B-8490-BB2DF19E1E26}"/>
              </a:ext>
            </a:extLst>
          </p:cNvPr>
          <p:cNvSpPr>
            <a:spLocks noGrp="1"/>
          </p:cNvSpPr>
          <p:nvPr>
            <p:ph type="body" sz="quarter" idx="16"/>
          </p:nvPr>
        </p:nvSpPr>
        <p:spPr>
          <a:xfrm>
            <a:off x="1739788" y="5114167"/>
            <a:ext cx="2655178" cy="1296406"/>
          </a:xfrm>
        </p:spPr>
        <p:txBody>
          <a:bodyPr anchor="b">
            <a:normAutofit/>
          </a:bodyPr>
          <a:lstStyle/>
          <a:p>
            <a:r>
              <a:rPr lang="en-US" dirty="0"/>
              <a:t>Fig. 1.14 The difference between prokaryotic and eukaryotic flagella</a:t>
            </a:r>
          </a:p>
        </p:txBody>
      </p:sp>
      <p:sp>
        <p:nvSpPr>
          <p:cNvPr id="7" name="Footer Placeholder 6">
            <a:extLst>
              <a:ext uri="{FF2B5EF4-FFF2-40B4-BE49-F238E27FC236}">
                <a16:creationId xmlns:a16="http://schemas.microsoft.com/office/drawing/2014/main" id="{8BF434DA-3803-164B-A0C6-4DFAFE4C1713}"/>
              </a:ext>
            </a:extLst>
          </p:cNvPr>
          <p:cNvSpPr>
            <a:spLocks noGrp="1"/>
          </p:cNvSpPr>
          <p:nvPr>
            <p:ph type="ftr" sz="quarter" idx="10"/>
          </p:nvPr>
        </p:nvSpPr>
        <p:spPr/>
        <p:txBody>
          <a:bodyPr/>
          <a:lstStyle/>
          <a:p>
            <a:r>
              <a:rPr lang="en-US"/>
              <a:t>Copyright © 2020 John Wiley &amp; Sons, Inc. </a:t>
            </a:r>
            <a:endParaRPr lang="en-US" dirty="0"/>
          </a:p>
        </p:txBody>
      </p:sp>
      <p:pic>
        <p:nvPicPr>
          <p:cNvPr id="26" name="Content Placeholder 25" descr="A figure shows eukaryotic flagella. Five sperm are shown, each with an oval head that tapers to a long tail. A micrograph shows a ring structure with double rings around the outside and two rings in the center. There are lighter structures connecting each outer doublet with the inner rings.">
            <a:extLst>
              <a:ext uri="{FF2B5EF4-FFF2-40B4-BE49-F238E27FC236}">
                <a16:creationId xmlns:a16="http://schemas.microsoft.com/office/drawing/2014/main" id="{56B748F2-9D3C-A043-9C90-EFFA963CE6D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459799" y="2198687"/>
            <a:ext cx="4491097" cy="4194021"/>
          </a:xfrm>
        </p:spPr>
      </p:pic>
    </p:spTree>
    <p:extLst>
      <p:ext uri="{BB962C8B-B14F-4D97-AF65-F5344CB8AC3E}">
        <p14:creationId xmlns:p14="http://schemas.microsoft.com/office/powerpoint/2010/main" val="2970307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C2A05-05AC-A14D-A6C2-5B3842AD94A6}"/>
              </a:ext>
            </a:extLst>
          </p:cNvPr>
          <p:cNvSpPr>
            <a:spLocks noGrp="1"/>
          </p:cNvSpPr>
          <p:nvPr>
            <p:ph type="title"/>
          </p:nvPr>
        </p:nvSpPr>
        <p:spPr/>
        <p:txBody>
          <a:bodyPr/>
          <a:lstStyle/>
          <a:p>
            <a:r>
              <a:rPr lang="en-US" dirty="0"/>
              <a:t>1.3 | Two Fundamentally Different Classes of Cells (11 of 19)</a:t>
            </a:r>
          </a:p>
        </p:txBody>
      </p:sp>
      <p:sp>
        <p:nvSpPr>
          <p:cNvPr id="8" name="Text Placeholder 7">
            <a:extLst>
              <a:ext uri="{FF2B5EF4-FFF2-40B4-BE49-F238E27FC236}">
                <a16:creationId xmlns:a16="http://schemas.microsoft.com/office/drawing/2014/main" id="{9738A820-D9E2-054B-B8CD-A12BD2C5430E}"/>
              </a:ext>
            </a:extLst>
          </p:cNvPr>
          <p:cNvSpPr>
            <a:spLocks noGrp="1"/>
          </p:cNvSpPr>
          <p:nvPr>
            <p:ph type="body" sz="quarter" idx="11"/>
          </p:nvPr>
        </p:nvSpPr>
        <p:spPr/>
        <p:txBody>
          <a:bodyPr/>
          <a:lstStyle/>
          <a:p>
            <a:r>
              <a:rPr lang="en-US" dirty="0"/>
              <a:t>Types of Prokaryotic Cells: Domain Archaea and Domain Bacteria</a:t>
            </a:r>
          </a:p>
        </p:txBody>
      </p:sp>
      <p:sp>
        <p:nvSpPr>
          <p:cNvPr id="10" name="Content Placeholder 9">
            <a:extLst>
              <a:ext uri="{FF2B5EF4-FFF2-40B4-BE49-F238E27FC236}">
                <a16:creationId xmlns:a16="http://schemas.microsoft.com/office/drawing/2014/main" id="{77CA396B-6E59-2048-A557-ACC25C8B09DA}"/>
              </a:ext>
            </a:extLst>
          </p:cNvPr>
          <p:cNvSpPr>
            <a:spLocks noGrp="1"/>
          </p:cNvSpPr>
          <p:nvPr>
            <p:ph sz="quarter" idx="12"/>
          </p:nvPr>
        </p:nvSpPr>
        <p:spPr>
          <a:xfrm>
            <a:off x="228599" y="2196058"/>
            <a:ext cx="8761651" cy="4229017"/>
          </a:xfrm>
        </p:spPr>
        <p:txBody>
          <a:bodyPr/>
          <a:lstStyle/>
          <a:p>
            <a:r>
              <a:rPr lang="en-US" dirty="0"/>
              <a:t>Archaea are </a:t>
            </a:r>
            <a:r>
              <a:rPr lang="en-US" dirty="0" err="1"/>
              <a:t>evolutionarlity</a:t>
            </a:r>
            <a:r>
              <a:rPr lang="en-US" dirty="0"/>
              <a:t> related species that live in extremely inhospitable environments, often referred to as “extremophiles.”</a:t>
            </a:r>
          </a:p>
          <a:p>
            <a:pPr lvl="1"/>
            <a:r>
              <a:rPr lang="en-US" b="1" dirty="0"/>
              <a:t>Methanogens</a:t>
            </a:r>
            <a:r>
              <a:rPr lang="en-US" dirty="0"/>
              <a:t>: Convert CO</a:t>
            </a:r>
            <a:r>
              <a:rPr lang="en-US" baseline="-25000" dirty="0"/>
              <a:t>2</a:t>
            </a:r>
            <a:r>
              <a:rPr lang="en-US" dirty="0"/>
              <a:t> and H</a:t>
            </a:r>
            <a:r>
              <a:rPr lang="en-US" baseline="-25000" dirty="0"/>
              <a:t>2</a:t>
            </a:r>
            <a:r>
              <a:rPr lang="en-US" dirty="0"/>
              <a:t> gases into methane</a:t>
            </a:r>
          </a:p>
          <a:p>
            <a:pPr lvl="1"/>
            <a:r>
              <a:rPr lang="en-US" b="1" dirty="0"/>
              <a:t>Halophiles</a:t>
            </a:r>
            <a:r>
              <a:rPr lang="en-US" dirty="0"/>
              <a:t>: Live in extremely salty environments, like the Dead Sea or deep sea brine pools with salinity equivalent to 5M MgCl</a:t>
            </a:r>
            <a:r>
              <a:rPr lang="en-US" baseline="-25000" dirty="0"/>
              <a:t>2</a:t>
            </a:r>
            <a:r>
              <a:rPr lang="en-US" dirty="0"/>
              <a:t>.</a:t>
            </a:r>
          </a:p>
          <a:p>
            <a:pPr lvl="1"/>
            <a:r>
              <a:rPr lang="en-US" b="1" dirty="0"/>
              <a:t>Acidophiles</a:t>
            </a:r>
            <a:r>
              <a:rPr lang="en-US" dirty="0"/>
              <a:t>: Acid-loving prokaryotes that thrive at a pH as low as 0.</a:t>
            </a:r>
          </a:p>
          <a:p>
            <a:pPr lvl="1"/>
            <a:r>
              <a:rPr lang="en-US" b="1" dirty="0"/>
              <a:t>Thermophiles</a:t>
            </a:r>
            <a:r>
              <a:rPr lang="en-US" dirty="0"/>
              <a:t>: Live at very high temperatures.</a:t>
            </a:r>
          </a:p>
          <a:p>
            <a:pPr lvl="1"/>
            <a:r>
              <a:rPr lang="en-US" b="1" dirty="0"/>
              <a:t>Hyperthermophiles</a:t>
            </a:r>
            <a:r>
              <a:rPr lang="en-US" dirty="0"/>
              <a:t>: Live in the hydrothermal vents of the ocean floor up to a temperature of 121˚C, the temperature used to sterilize surgical instruments in an autoclave.</a:t>
            </a:r>
          </a:p>
        </p:txBody>
      </p:sp>
      <p:sp>
        <p:nvSpPr>
          <p:cNvPr id="7" name="Footer Placeholder 6">
            <a:extLst>
              <a:ext uri="{FF2B5EF4-FFF2-40B4-BE49-F238E27FC236}">
                <a16:creationId xmlns:a16="http://schemas.microsoft.com/office/drawing/2014/main" id="{FEA2D077-BAF0-C94F-8886-A8B5A6FA506B}"/>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5661520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8C2A05-05AC-A14D-A6C2-5B3842AD94A6}"/>
              </a:ext>
            </a:extLst>
          </p:cNvPr>
          <p:cNvSpPr>
            <a:spLocks noGrp="1"/>
          </p:cNvSpPr>
          <p:nvPr>
            <p:ph type="title"/>
          </p:nvPr>
        </p:nvSpPr>
        <p:spPr/>
        <p:txBody>
          <a:bodyPr/>
          <a:lstStyle/>
          <a:p>
            <a:r>
              <a:rPr lang="en-US" dirty="0"/>
              <a:t>1.3 | Two Fundamentally Different Classes of Cells (12 of 19)</a:t>
            </a:r>
          </a:p>
        </p:txBody>
      </p:sp>
      <p:sp>
        <p:nvSpPr>
          <p:cNvPr id="8" name="Text Placeholder 7">
            <a:extLst>
              <a:ext uri="{FF2B5EF4-FFF2-40B4-BE49-F238E27FC236}">
                <a16:creationId xmlns:a16="http://schemas.microsoft.com/office/drawing/2014/main" id="{9738A820-D9E2-054B-B8CD-A12BD2C5430E}"/>
              </a:ext>
            </a:extLst>
          </p:cNvPr>
          <p:cNvSpPr>
            <a:spLocks noGrp="1"/>
          </p:cNvSpPr>
          <p:nvPr>
            <p:ph type="body" sz="quarter" idx="11"/>
          </p:nvPr>
        </p:nvSpPr>
        <p:spPr/>
        <p:txBody>
          <a:bodyPr/>
          <a:lstStyle/>
          <a:p>
            <a:r>
              <a:rPr lang="en-US"/>
              <a:t>Types of Prokaryotic Cells: Domain Archaea and Domain Bacteria</a:t>
            </a:r>
            <a:endParaRPr lang="en-US" dirty="0"/>
          </a:p>
        </p:txBody>
      </p:sp>
      <p:sp>
        <p:nvSpPr>
          <p:cNvPr id="14" name="Content Placeholder 13">
            <a:extLst>
              <a:ext uri="{FF2B5EF4-FFF2-40B4-BE49-F238E27FC236}">
                <a16:creationId xmlns:a16="http://schemas.microsoft.com/office/drawing/2014/main" id="{C69924E6-59DB-424E-A1CF-0BBBC4CCF33A}"/>
              </a:ext>
            </a:extLst>
          </p:cNvPr>
          <p:cNvSpPr>
            <a:spLocks noGrp="1"/>
          </p:cNvSpPr>
          <p:nvPr>
            <p:ph sz="quarter" idx="12"/>
          </p:nvPr>
        </p:nvSpPr>
        <p:spPr>
          <a:xfrm>
            <a:off x="228599" y="2198748"/>
            <a:ext cx="5225433" cy="4217042"/>
          </a:xfrm>
        </p:spPr>
        <p:txBody>
          <a:bodyPr>
            <a:normAutofit/>
          </a:bodyPr>
          <a:lstStyle/>
          <a:p>
            <a:r>
              <a:rPr lang="en-US" dirty="0"/>
              <a:t>Bacteria are present in every conceivable habitat on Earth, even found in rock layers kilometers beneath the Earth’s surface. </a:t>
            </a:r>
          </a:p>
          <a:p>
            <a:r>
              <a:rPr lang="en-US" dirty="0"/>
              <a:t>Cyanobacteria contain arrays of cytoplasmic membranes that serve as sites of photosynthesis. </a:t>
            </a:r>
          </a:p>
          <a:p>
            <a:r>
              <a:rPr lang="en-US" dirty="0"/>
              <a:t>Cyanobacteria gave rise to green plants and an oxygen-rich atmosphere, and some are capable of </a:t>
            </a:r>
            <a:r>
              <a:rPr lang="en-US" b="1" dirty="0"/>
              <a:t>nitrogen fixation</a:t>
            </a:r>
            <a:r>
              <a:rPr lang="en-US" dirty="0"/>
              <a:t>.</a:t>
            </a:r>
          </a:p>
        </p:txBody>
      </p:sp>
      <p:sp>
        <p:nvSpPr>
          <p:cNvPr id="16" name="Text Placeholder 15">
            <a:extLst>
              <a:ext uri="{FF2B5EF4-FFF2-40B4-BE49-F238E27FC236}">
                <a16:creationId xmlns:a16="http://schemas.microsoft.com/office/drawing/2014/main" id="{E6E9B5DD-6F92-A847-A843-58E916C526FB}"/>
              </a:ext>
            </a:extLst>
          </p:cNvPr>
          <p:cNvSpPr>
            <a:spLocks noGrp="1"/>
          </p:cNvSpPr>
          <p:nvPr>
            <p:ph type="body" sz="quarter" idx="16"/>
          </p:nvPr>
        </p:nvSpPr>
        <p:spPr>
          <a:xfrm>
            <a:off x="1958272" y="6044812"/>
            <a:ext cx="3876086" cy="365760"/>
          </a:xfrm>
        </p:spPr>
        <p:txBody>
          <a:bodyPr/>
          <a:lstStyle/>
          <a:p>
            <a:pPr algn="r"/>
            <a:r>
              <a:rPr lang="en-US" dirty="0"/>
              <a:t>Fig. 1.15 Cyanobacteria</a:t>
            </a:r>
          </a:p>
        </p:txBody>
      </p:sp>
      <p:sp>
        <p:nvSpPr>
          <p:cNvPr id="7" name="Footer Placeholder 6">
            <a:extLst>
              <a:ext uri="{FF2B5EF4-FFF2-40B4-BE49-F238E27FC236}">
                <a16:creationId xmlns:a16="http://schemas.microsoft.com/office/drawing/2014/main" id="{FEA2D077-BAF0-C94F-8886-A8B5A6FA506B}"/>
              </a:ext>
            </a:extLst>
          </p:cNvPr>
          <p:cNvSpPr>
            <a:spLocks noGrp="1"/>
          </p:cNvSpPr>
          <p:nvPr>
            <p:ph type="ftr" sz="quarter" idx="10"/>
          </p:nvPr>
        </p:nvSpPr>
        <p:spPr/>
        <p:txBody>
          <a:bodyPr/>
          <a:lstStyle/>
          <a:p>
            <a:r>
              <a:rPr lang="en-US"/>
              <a:t>Copyright © 2020 John Wiley &amp; Sons, Inc. </a:t>
            </a:r>
            <a:endParaRPr lang="en-US" dirty="0"/>
          </a:p>
        </p:txBody>
      </p:sp>
      <p:pic>
        <p:nvPicPr>
          <p:cNvPr id="22" name="Content Placeholder 21" descr="Cyanobacteria. (a) Electron micrograph of a cyanobacterium showing the cytoplasmic membranes that carry out photosynthesis. These concentric membranes are very similar to the thylakoid membranes present within the chloroplasts of plant cells, a reminder that chloroplasts evolved from a symbiotic cyanobacterium. (b) Cyanobacteria living inside the hairs of these polar bears are responsible for the unusual greenish color of their coats.">
            <a:extLst>
              <a:ext uri="{FF2B5EF4-FFF2-40B4-BE49-F238E27FC236}">
                <a16:creationId xmlns:a16="http://schemas.microsoft.com/office/drawing/2014/main" id="{CFFCA8BF-D320-D142-923D-B5A6828DC30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881005" y="2198688"/>
            <a:ext cx="2939314" cy="4199020"/>
          </a:xfrm>
        </p:spPr>
      </p:pic>
    </p:spTree>
    <p:extLst>
      <p:ext uri="{BB962C8B-B14F-4D97-AF65-F5344CB8AC3E}">
        <p14:creationId xmlns:p14="http://schemas.microsoft.com/office/powerpoint/2010/main" val="36435260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A7205-0BDB-7A48-80DB-0B68DBB246DA}"/>
              </a:ext>
            </a:extLst>
          </p:cNvPr>
          <p:cNvSpPr>
            <a:spLocks noGrp="1"/>
          </p:cNvSpPr>
          <p:nvPr>
            <p:ph type="title"/>
          </p:nvPr>
        </p:nvSpPr>
        <p:spPr/>
        <p:txBody>
          <a:bodyPr/>
          <a:lstStyle/>
          <a:p>
            <a:r>
              <a:rPr lang="en-US" dirty="0"/>
              <a:t>1.3 | Two Fundamentally Different Classes of Cells (13 of 19)</a:t>
            </a:r>
          </a:p>
        </p:txBody>
      </p:sp>
      <p:sp>
        <p:nvSpPr>
          <p:cNvPr id="3" name="Text Placeholder 2">
            <a:extLst>
              <a:ext uri="{FF2B5EF4-FFF2-40B4-BE49-F238E27FC236}">
                <a16:creationId xmlns:a16="http://schemas.microsoft.com/office/drawing/2014/main" id="{9C4F1CAF-D87E-1A49-83C5-C83EFAED3E39}"/>
              </a:ext>
            </a:extLst>
          </p:cNvPr>
          <p:cNvSpPr>
            <a:spLocks noGrp="1"/>
          </p:cNvSpPr>
          <p:nvPr>
            <p:ph type="body" sz="quarter" idx="11"/>
          </p:nvPr>
        </p:nvSpPr>
        <p:spPr/>
        <p:txBody>
          <a:bodyPr/>
          <a:lstStyle/>
          <a:p>
            <a:r>
              <a:rPr lang="en-US" dirty="0"/>
              <a:t>Types of Prokaryotic Cells: Prokaryotic Diversity</a:t>
            </a:r>
          </a:p>
        </p:txBody>
      </p:sp>
      <p:sp>
        <p:nvSpPr>
          <p:cNvPr id="8" name="Content Placeholder 7">
            <a:extLst>
              <a:ext uri="{FF2B5EF4-FFF2-40B4-BE49-F238E27FC236}">
                <a16:creationId xmlns:a16="http://schemas.microsoft.com/office/drawing/2014/main" id="{E112EC2E-6E2F-D449-A7BF-9C71DBE540C8}"/>
              </a:ext>
            </a:extLst>
          </p:cNvPr>
          <p:cNvSpPr>
            <a:spLocks noGrp="1"/>
          </p:cNvSpPr>
          <p:nvPr>
            <p:ph sz="quarter" idx="12"/>
          </p:nvPr>
        </p:nvSpPr>
        <p:spPr/>
        <p:txBody>
          <a:bodyPr/>
          <a:lstStyle/>
          <a:p>
            <a:r>
              <a:rPr lang="en-US" dirty="0"/>
              <a:t>6000 species of prokaryotes have been identified, less than one-tenth of 1 percent of the millions of prokaryotic species thought to exist.</a:t>
            </a:r>
          </a:p>
          <a:p>
            <a:r>
              <a:rPr lang="en-US" dirty="0"/>
              <a:t>DNA sequencing is so rapid and cost-efficient that virtually all of the genes present in the microbes of a given habitat can be sequenced, generating a collective genome, or </a:t>
            </a:r>
            <a:r>
              <a:rPr lang="en-US" b="1" dirty="0"/>
              <a:t>metagenome</a:t>
            </a:r>
            <a:r>
              <a:rPr lang="en-US" dirty="0"/>
              <a:t>. </a:t>
            </a:r>
          </a:p>
          <a:p>
            <a:r>
              <a:rPr lang="en-US" dirty="0"/>
              <a:t>These same molecular strategies are being used to explore the collection of microbes living on us, known as the human </a:t>
            </a:r>
            <a:r>
              <a:rPr lang="en-US" b="1" dirty="0"/>
              <a:t>microbiome</a:t>
            </a:r>
            <a:r>
              <a:rPr lang="en-US" dirty="0"/>
              <a:t>.</a:t>
            </a:r>
          </a:p>
        </p:txBody>
      </p:sp>
      <p:sp>
        <p:nvSpPr>
          <p:cNvPr id="7" name="Footer Placeholder 6">
            <a:extLst>
              <a:ext uri="{FF2B5EF4-FFF2-40B4-BE49-F238E27FC236}">
                <a16:creationId xmlns:a16="http://schemas.microsoft.com/office/drawing/2014/main" id="{B760DE5F-8477-C441-A530-BE49B33B9617}"/>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2274720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A7205-0BDB-7A48-80DB-0B68DBB246DA}"/>
              </a:ext>
            </a:extLst>
          </p:cNvPr>
          <p:cNvSpPr>
            <a:spLocks noGrp="1"/>
          </p:cNvSpPr>
          <p:nvPr>
            <p:ph type="title"/>
          </p:nvPr>
        </p:nvSpPr>
        <p:spPr/>
        <p:txBody>
          <a:bodyPr/>
          <a:lstStyle/>
          <a:p>
            <a:r>
              <a:rPr lang="en-US" dirty="0"/>
              <a:t>1.3 | Two Fundamentally Different Classes of Cells (14 of 19)</a:t>
            </a:r>
          </a:p>
        </p:txBody>
      </p:sp>
      <p:sp>
        <p:nvSpPr>
          <p:cNvPr id="3" name="Text Placeholder 2">
            <a:extLst>
              <a:ext uri="{FF2B5EF4-FFF2-40B4-BE49-F238E27FC236}">
                <a16:creationId xmlns:a16="http://schemas.microsoft.com/office/drawing/2014/main" id="{9C4F1CAF-D87E-1A49-83C5-C83EFAED3E39}"/>
              </a:ext>
            </a:extLst>
          </p:cNvPr>
          <p:cNvSpPr>
            <a:spLocks noGrp="1"/>
          </p:cNvSpPr>
          <p:nvPr>
            <p:ph type="body" sz="quarter" idx="11"/>
          </p:nvPr>
        </p:nvSpPr>
        <p:spPr/>
        <p:txBody>
          <a:bodyPr/>
          <a:lstStyle/>
          <a:p>
            <a:r>
              <a:rPr lang="en-US" dirty="0"/>
              <a:t>Types of Prokaryotic Cells: Domain Archaea and Domain Bacteria</a:t>
            </a:r>
          </a:p>
        </p:txBody>
      </p:sp>
      <p:graphicFrame>
        <p:nvGraphicFramePr>
          <p:cNvPr id="16" name="Content Placeholder 15" descr="Table is accessible to screen readers.">
            <a:extLst>
              <a:ext uri="{FF2B5EF4-FFF2-40B4-BE49-F238E27FC236}">
                <a16:creationId xmlns:a16="http://schemas.microsoft.com/office/drawing/2014/main" id="{66C7F055-7BF6-8B4A-85A7-C55F8BADCA9E}"/>
              </a:ext>
            </a:extLst>
          </p:cNvPr>
          <p:cNvGraphicFramePr>
            <a:graphicFrameLocks noGrp="1"/>
          </p:cNvGraphicFramePr>
          <p:nvPr>
            <p:ph sz="quarter" idx="12"/>
            <p:extLst>
              <p:ext uri="{D42A27DB-BD31-4B8C-83A1-F6EECF244321}">
                <p14:modId xmlns:p14="http://schemas.microsoft.com/office/powerpoint/2010/main" val="3624340046"/>
              </p:ext>
            </p:extLst>
          </p:nvPr>
        </p:nvGraphicFramePr>
        <p:xfrm>
          <a:off x="228600" y="2198688"/>
          <a:ext cx="8686800" cy="3591560"/>
        </p:xfrm>
        <a:graphic>
          <a:graphicData uri="http://schemas.openxmlformats.org/drawingml/2006/table">
            <a:tbl>
              <a:tblPr firstRow="1" bandRow="1">
                <a:tableStyleId>{5C22544A-7EE6-4342-B048-85BDC9FD1C3A}</a:tableStyleId>
              </a:tblPr>
              <a:tblGrid>
                <a:gridCol w="3631301">
                  <a:extLst>
                    <a:ext uri="{9D8B030D-6E8A-4147-A177-3AD203B41FA5}">
                      <a16:colId xmlns:a16="http://schemas.microsoft.com/office/drawing/2014/main" val="1425207537"/>
                    </a:ext>
                  </a:extLst>
                </a:gridCol>
                <a:gridCol w="2678464">
                  <a:extLst>
                    <a:ext uri="{9D8B030D-6E8A-4147-A177-3AD203B41FA5}">
                      <a16:colId xmlns:a16="http://schemas.microsoft.com/office/drawing/2014/main" val="2835635829"/>
                    </a:ext>
                  </a:extLst>
                </a:gridCol>
                <a:gridCol w="2377035">
                  <a:extLst>
                    <a:ext uri="{9D8B030D-6E8A-4147-A177-3AD203B41FA5}">
                      <a16:colId xmlns:a16="http://schemas.microsoft.com/office/drawing/2014/main" val="3493689163"/>
                    </a:ext>
                  </a:extLst>
                </a:gridCol>
              </a:tblGrid>
              <a:tr h="370840">
                <a:tc>
                  <a:txBody>
                    <a:bodyPr/>
                    <a:lstStyle/>
                    <a:p>
                      <a:r>
                        <a:rPr lang="en-US" dirty="0"/>
                        <a:t>Environment</a:t>
                      </a:r>
                    </a:p>
                  </a:txBody>
                  <a:tcPr anchor="b"/>
                </a:tc>
                <a:tc>
                  <a:txBody>
                    <a:bodyPr/>
                    <a:lstStyle/>
                    <a:p>
                      <a:pPr algn="ctr"/>
                      <a:r>
                        <a:rPr lang="en-US" dirty="0"/>
                        <a:t>Environment</a:t>
                      </a:r>
                    </a:p>
                    <a:p>
                      <a:pPr algn="ctr"/>
                      <a:r>
                        <a:rPr lang="en-US" dirty="0"/>
                        <a:t>No. of prokaryotic</a:t>
                      </a:r>
                    </a:p>
                    <a:p>
                      <a:pPr algn="ctr"/>
                      <a:r>
                        <a:rPr lang="en-US" dirty="0"/>
                        <a:t>cells, x 10</a:t>
                      </a:r>
                      <a:r>
                        <a:rPr lang="en-US" baseline="30000" dirty="0"/>
                        <a:t>28</a:t>
                      </a:r>
                    </a:p>
                  </a:txBody>
                  <a:tcPr anchor="b"/>
                </a:tc>
                <a:tc>
                  <a:txBody>
                    <a:bodyPr/>
                    <a:lstStyle/>
                    <a:p>
                      <a:pPr algn="ctr"/>
                      <a:r>
                        <a:rPr lang="en-US" dirty="0" err="1"/>
                        <a:t>Pg</a:t>
                      </a:r>
                      <a:r>
                        <a:rPr lang="en-US" dirty="0"/>
                        <a:t> of C in</a:t>
                      </a:r>
                    </a:p>
                    <a:p>
                      <a:pPr algn="ctr"/>
                      <a:r>
                        <a:rPr lang="en-US" dirty="0"/>
                        <a:t>prokaryotes*</a:t>
                      </a:r>
                    </a:p>
                  </a:txBody>
                  <a:tcPr anchor="b"/>
                </a:tc>
                <a:extLst>
                  <a:ext uri="{0D108BD9-81ED-4DB2-BD59-A6C34878D82A}">
                    <a16:rowId xmlns:a16="http://schemas.microsoft.com/office/drawing/2014/main" val="2629895450"/>
                  </a:ext>
                </a:extLst>
              </a:tr>
              <a:tr h="370840">
                <a:tc>
                  <a:txBody>
                    <a:bodyPr/>
                    <a:lstStyle/>
                    <a:p>
                      <a:r>
                        <a:rPr lang="en-US" dirty="0"/>
                        <a:t>Aquatic habitats</a:t>
                      </a:r>
                    </a:p>
                  </a:txBody>
                  <a:tcPr/>
                </a:tc>
                <a:tc>
                  <a:txBody>
                    <a:bodyPr/>
                    <a:lstStyle/>
                    <a:p>
                      <a:pPr algn="ctr"/>
                      <a:r>
                        <a:rPr lang="en-US" dirty="0"/>
                        <a:t>12</a:t>
                      </a:r>
                    </a:p>
                  </a:txBody>
                  <a:tcPr/>
                </a:tc>
                <a:tc>
                  <a:txBody>
                    <a:bodyPr/>
                    <a:lstStyle/>
                    <a:p>
                      <a:pPr algn="ctr"/>
                      <a:r>
                        <a:rPr lang="en-US" dirty="0"/>
                        <a:t>2.2</a:t>
                      </a:r>
                    </a:p>
                  </a:txBody>
                  <a:tcPr/>
                </a:tc>
                <a:extLst>
                  <a:ext uri="{0D108BD9-81ED-4DB2-BD59-A6C34878D82A}">
                    <a16:rowId xmlns:a16="http://schemas.microsoft.com/office/drawing/2014/main" val="1104034035"/>
                  </a:ext>
                </a:extLst>
              </a:tr>
              <a:tr h="370840">
                <a:tc>
                  <a:txBody>
                    <a:bodyPr/>
                    <a:lstStyle/>
                    <a:p>
                      <a:r>
                        <a:rPr lang="en-US" dirty="0"/>
                        <a:t>Oceanic subsurface</a:t>
                      </a:r>
                    </a:p>
                  </a:txBody>
                  <a:tcPr/>
                </a:tc>
                <a:tc>
                  <a:txBody>
                    <a:bodyPr/>
                    <a:lstStyle/>
                    <a:p>
                      <a:pPr algn="ctr"/>
                      <a:r>
                        <a:rPr lang="en-US" dirty="0"/>
                        <a:t>355</a:t>
                      </a:r>
                    </a:p>
                  </a:txBody>
                  <a:tcPr/>
                </a:tc>
                <a:tc>
                  <a:txBody>
                    <a:bodyPr/>
                    <a:lstStyle/>
                    <a:p>
                      <a:pPr algn="ctr"/>
                      <a:r>
                        <a:rPr lang="en-US" dirty="0"/>
                        <a:t>303</a:t>
                      </a:r>
                    </a:p>
                  </a:txBody>
                  <a:tcPr/>
                </a:tc>
                <a:extLst>
                  <a:ext uri="{0D108BD9-81ED-4DB2-BD59-A6C34878D82A}">
                    <a16:rowId xmlns:a16="http://schemas.microsoft.com/office/drawing/2014/main" val="2636249129"/>
                  </a:ext>
                </a:extLst>
              </a:tr>
              <a:tr h="370840">
                <a:tc>
                  <a:txBody>
                    <a:bodyPr/>
                    <a:lstStyle/>
                    <a:p>
                      <a:r>
                        <a:rPr lang="en-US" dirty="0"/>
                        <a:t>Soil</a:t>
                      </a:r>
                    </a:p>
                  </a:txBody>
                  <a:tcPr/>
                </a:tc>
                <a:tc>
                  <a:txBody>
                    <a:bodyPr/>
                    <a:lstStyle/>
                    <a:p>
                      <a:pPr algn="ctr"/>
                      <a:r>
                        <a:rPr lang="en-US" dirty="0"/>
                        <a:t>26</a:t>
                      </a:r>
                    </a:p>
                  </a:txBody>
                  <a:tcPr/>
                </a:tc>
                <a:tc>
                  <a:txBody>
                    <a:bodyPr/>
                    <a:lstStyle/>
                    <a:p>
                      <a:pPr algn="ctr"/>
                      <a:r>
                        <a:rPr lang="en-US" dirty="0"/>
                        <a:t>26</a:t>
                      </a:r>
                    </a:p>
                  </a:txBody>
                  <a:tcPr/>
                </a:tc>
                <a:extLst>
                  <a:ext uri="{0D108BD9-81ED-4DB2-BD59-A6C34878D82A}">
                    <a16:rowId xmlns:a16="http://schemas.microsoft.com/office/drawing/2014/main" val="1990970759"/>
                  </a:ext>
                </a:extLst>
              </a:tr>
              <a:tr h="370840">
                <a:tc>
                  <a:txBody>
                    <a:bodyPr/>
                    <a:lstStyle/>
                    <a:p>
                      <a:r>
                        <a:rPr lang="en-US" dirty="0"/>
                        <a:t>Terrestrial subsurface</a:t>
                      </a:r>
                    </a:p>
                  </a:txBody>
                  <a:tcPr/>
                </a:tc>
                <a:tc>
                  <a:txBody>
                    <a:bodyPr/>
                    <a:lstStyle/>
                    <a:p>
                      <a:pPr algn="ctr"/>
                      <a:r>
                        <a:rPr lang="en-US" dirty="0"/>
                        <a:t>25–250</a:t>
                      </a:r>
                    </a:p>
                  </a:txBody>
                  <a:tcPr/>
                </a:tc>
                <a:tc>
                  <a:txBody>
                    <a:bodyPr/>
                    <a:lstStyle/>
                    <a:p>
                      <a:pPr algn="ctr"/>
                      <a:r>
                        <a:rPr lang="en-US" dirty="0"/>
                        <a:t>22–215</a:t>
                      </a:r>
                    </a:p>
                  </a:txBody>
                  <a:tcPr/>
                </a:tc>
                <a:extLst>
                  <a:ext uri="{0D108BD9-81ED-4DB2-BD59-A6C34878D82A}">
                    <a16:rowId xmlns:a16="http://schemas.microsoft.com/office/drawing/2014/main" val="3848991970"/>
                  </a:ext>
                </a:extLst>
              </a:tr>
              <a:tr h="370840">
                <a:tc>
                  <a:txBody>
                    <a:bodyPr/>
                    <a:lstStyle/>
                    <a:p>
                      <a:r>
                        <a:rPr lang="en-US" dirty="0"/>
                        <a:t>Total</a:t>
                      </a:r>
                    </a:p>
                  </a:txBody>
                  <a:tcPr/>
                </a:tc>
                <a:tc>
                  <a:txBody>
                    <a:bodyPr/>
                    <a:lstStyle/>
                    <a:p>
                      <a:pPr algn="ctr"/>
                      <a:r>
                        <a:rPr lang="en-US" dirty="0"/>
                        <a:t>415–640</a:t>
                      </a:r>
                    </a:p>
                  </a:txBody>
                  <a:tcPr/>
                </a:tc>
                <a:tc>
                  <a:txBody>
                    <a:bodyPr/>
                    <a:lstStyle/>
                    <a:p>
                      <a:pPr algn="ctr"/>
                      <a:r>
                        <a:rPr lang="en-US" dirty="0"/>
                        <a:t>353–546</a:t>
                      </a:r>
                    </a:p>
                  </a:txBody>
                  <a:tcPr/>
                </a:tc>
                <a:extLst>
                  <a:ext uri="{0D108BD9-81ED-4DB2-BD59-A6C34878D82A}">
                    <a16:rowId xmlns:a16="http://schemas.microsoft.com/office/drawing/2014/main" val="3468834276"/>
                  </a:ext>
                </a:extLst>
              </a:tr>
              <a:tr h="370840">
                <a:tc gridSpan="3">
                  <a:txBody>
                    <a:bodyPr/>
                    <a:lstStyle/>
                    <a:p>
                      <a:r>
                        <a:rPr lang="en-US" sz="1600" dirty="0"/>
                        <a:t>*1 </a:t>
                      </a:r>
                      <a:r>
                        <a:rPr lang="en-US" sz="1600" dirty="0" err="1"/>
                        <a:t>petagram</a:t>
                      </a:r>
                      <a:r>
                        <a:rPr lang="en-US" sz="1600" dirty="0"/>
                        <a:t> (</a:t>
                      </a:r>
                      <a:r>
                        <a:rPr lang="en-US" sz="1600" dirty="0" err="1"/>
                        <a:t>Pg</a:t>
                      </a:r>
                      <a:r>
                        <a:rPr lang="en-US" sz="1600" dirty="0"/>
                        <a:t>) = 1015g.</a:t>
                      </a:r>
                    </a:p>
                    <a:p>
                      <a:r>
                        <a:rPr lang="en-US" sz="1600" dirty="0"/>
                        <a:t>Source: W. B. Whitman et al., </a:t>
                      </a:r>
                      <a:r>
                        <a:rPr lang="en-US" sz="1600" i="1" dirty="0"/>
                        <a:t>Proc. Nat’l. Acad. Sci. U.S.A. </a:t>
                      </a:r>
                      <a:r>
                        <a:rPr lang="en-US" sz="1600" dirty="0"/>
                        <a:t>95: 6578, 1998 Copyright (1998) National Academy of Sciences, U.S.A. Reproduced with permission of National Academy of Sciences.</a:t>
                      </a:r>
                    </a:p>
                  </a:txBody>
                  <a:tcPr>
                    <a:solidFill>
                      <a:schemeClr val="bg2"/>
                    </a:solidFill>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967887043"/>
                  </a:ext>
                </a:extLst>
              </a:tr>
            </a:tbl>
          </a:graphicData>
        </a:graphic>
      </p:graphicFrame>
      <p:sp>
        <p:nvSpPr>
          <p:cNvPr id="15" name="Content Placeholder 14">
            <a:extLst>
              <a:ext uri="{FF2B5EF4-FFF2-40B4-BE49-F238E27FC236}">
                <a16:creationId xmlns:a16="http://schemas.microsoft.com/office/drawing/2014/main" id="{0CCB43FD-A21A-334F-94B7-EE8C6FBBC087}"/>
              </a:ext>
            </a:extLst>
          </p:cNvPr>
          <p:cNvSpPr>
            <a:spLocks noGrp="1"/>
          </p:cNvSpPr>
          <p:nvPr>
            <p:ph sz="quarter" idx="13"/>
          </p:nvPr>
        </p:nvSpPr>
        <p:spPr/>
        <p:txBody>
          <a:bodyPr/>
          <a:lstStyle/>
          <a:p>
            <a:r>
              <a:rPr lang="en-US" dirty="0"/>
              <a:t>Number and Biomass of Prokaryotes in the World</a:t>
            </a:r>
          </a:p>
        </p:txBody>
      </p:sp>
      <p:sp>
        <p:nvSpPr>
          <p:cNvPr id="7" name="Footer Placeholder 6">
            <a:extLst>
              <a:ext uri="{FF2B5EF4-FFF2-40B4-BE49-F238E27FC236}">
                <a16:creationId xmlns:a16="http://schemas.microsoft.com/office/drawing/2014/main" id="{B760DE5F-8477-C441-A530-BE49B33B9617}"/>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197456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7C645-B2E5-8F45-83DB-418331C69080}"/>
              </a:ext>
            </a:extLst>
          </p:cNvPr>
          <p:cNvSpPr>
            <a:spLocks noGrp="1"/>
          </p:cNvSpPr>
          <p:nvPr>
            <p:ph type="title"/>
          </p:nvPr>
        </p:nvSpPr>
        <p:spPr/>
        <p:txBody>
          <a:bodyPr/>
          <a:lstStyle/>
          <a:p>
            <a:r>
              <a:rPr lang="en-US" dirty="0"/>
              <a:t>1.1 | The Discovery of Cells (2 of 3)</a:t>
            </a:r>
          </a:p>
        </p:txBody>
      </p:sp>
      <p:sp>
        <p:nvSpPr>
          <p:cNvPr id="5" name="Text Placeholder 4">
            <a:extLst>
              <a:ext uri="{FF2B5EF4-FFF2-40B4-BE49-F238E27FC236}">
                <a16:creationId xmlns:a16="http://schemas.microsoft.com/office/drawing/2014/main" id="{6F4656A2-35D5-D049-8198-1CD0B6653308}"/>
              </a:ext>
            </a:extLst>
          </p:cNvPr>
          <p:cNvSpPr>
            <a:spLocks noGrp="1"/>
          </p:cNvSpPr>
          <p:nvPr>
            <p:ph type="body" sz="quarter" idx="11"/>
          </p:nvPr>
        </p:nvSpPr>
        <p:spPr/>
        <p:txBody>
          <a:bodyPr/>
          <a:lstStyle/>
          <a:p>
            <a:r>
              <a:rPr lang="en-US" dirty="0"/>
              <a:t>Microscopy</a:t>
            </a:r>
          </a:p>
        </p:txBody>
      </p:sp>
      <p:sp>
        <p:nvSpPr>
          <p:cNvPr id="6" name="Content Placeholder 5">
            <a:extLst>
              <a:ext uri="{FF2B5EF4-FFF2-40B4-BE49-F238E27FC236}">
                <a16:creationId xmlns:a16="http://schemas.microsoft.com/office/drawing/2014/main" id="{AE43CC89-75C5-DE4B-9354-D216A3702B8E}"/>
              </a:ext>
            </a:extLst>
          </p:cNvPr>
          <p:cNvSpPr>
            <a:spLocks noGrp="1"/>
          </p:cNvSpPr>
          <p:nvPr>
            <p:ph sz="quarter" idx="12"/>
          </p:nvPr>
        </p:nvSpPr>
        <p:spPr>
          <a:xfrm>
            <a:off x="228599" y="1753849"/>
            <a:ext cx="4764187" cy="4652780"/>
          </a:xfrm>
        </p:spPr>
        <p:txBody>
          <a:bodyPr>
            <a:normAutofit/>
          </a:bodyPr>
          <a:lstStyle/>
          <a:p>
            <a:r>
              <a:rPr lang="en-US" dirty="0"/>
              <a:t>Microscopes allowed cell visualization:</a:t>
            </a:r>
          </a:p>
          <a:p>
            <a:r>
              <a:rPr lang="en-US" dirty="0"/>
              <a:t>Robert Hooke </a:t>
            </a:r>
          </a:p>
          <a:p>
            <a:pPr lvl="1"/>
            <a:r>
              <a:rPr lang="en-US" dirty="0"/>
              <a:t>Termed pores inside cork </a:t>
            </a:r>
            <a:r>
              <a:rPr lang="en-US" i="1" dirty="0"/>
              <a:t>cells</a:t>
            </a:r>
            <a:r>
              <a:rPr lang="en-US" dirty="0"/>
              <a:t> because they reminded him of the cells inhabited by monastery monks</a:t>
            </a:r>
          </a:p>
          <a:p>
            <a:r>
              <a:rPr lang="en-US" dirty="0" err="1"/>
              <a:t>Antonie</a:t>
            </a:r>
            <a:r>
              <a:rPr lang="en-US" dirty="0"/>
              <a:t> van Leeuwenhoek </a:t>
            </a:r>
          </a:p>
          <a:p>
            <a:pPr lvl="1"/>
            <a:r>
              <a:rPr lang="en-US" dirty="0"/>
              <a:t>Examine a drop of pond water and observed teeming microscopic “animalcules”</a:t>
            </a:r>
          </a:p>
          <a:p>
            <a:pPr lvl="1"/>
            <a:r>
              <a:rPr lang="en-US" dirty="0"/>
              <a:t>Saw bacteria from peppercorn water and dental plaque</a:t>
            </a:r>
          </a:p>
        </p:txBody>
      </p:sp>
      <p:pic>
        <p:nvPicPr>
          <p:cNvPr id="10" name="Content Placeholder 9" descr="The discovery of cells. (a) One of Robert Hooke’s more ornate compound (double-lens) microscopes. (Inset) Hooke’s drawing of a thin slice of cork, showing the honeycomb-like network of “cells.” (b) Single-lens microscope used by Antonie van Leeuwenhoek to observe bacteria and other microorganisms. The biconvex lens, which was capable of magnifying an object approximately 270 times and providing a resolution of approximately 1.35 microns, was held between two metal plates.">
            <a:extLst>
              <a:ext uri="{FF2B5EF4-FFF2-40B4-BE49-F238E27FC236}">
                <a16:creationId xmlns:a16="http://schemas.microsoft.com/office/drawing/2014/main" id="{67D97F04-C133-4A40-AC1B-7CE30DDA5BF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494493" y="1754188"/>
            <a:ext cx="2761988" cy="4235638"/>
          </a:xfrm>
        </p:spPr>
      </p:pic>
      <p:sp>
        <p:nvSpPr>
          <p:cNvPr id="8" name="Text Placeholder 7">
            <a:extLst>
              <a:ext uri="{FF2B5EF4-FFF2-40B4-BE49-F238E27FC236}">
                <a16:creationId xmlns:a16="http://schemas.microsoft.com/office/drawing/2014/main" id="{2352669F-B475-F349-BDAE-C47564414AA7}"/>
              </a:ext>
            </a:extLst>
          </p:cNvPr>
          <p:cNvSpPr>
            <a:spLocks noGrp="1"/>
          </p:cNvSpPr>
          <p:nvPr>
            <p:ph type="body" sz="quarter" idx="16"/>
          </p:nvPr>
        </p:nvSpPr>
        <p:spPr>
          <a:xfrm>
            <a:off x="5478307" y="5816600"/>
            <a:ext cx="3438601" cy="593972"/>
          </a:xfrm>
        </p:spPr>
        <p:txBody>
          <a:bodyPr/>
          <a:lstStyle/>
          <a:p>
            <a:r>
              <a:rPr lang="en-US" dirty="0"/>
              <a:t>Fig. 1.1 The discovery of cells</a:t>
            </a:r>
          </a:p>
        </p:txBody>
      </p:sp>
      <p:sp>
        <p:nvSpPr>
          <p:cNvPr id="4" name="Footer Placeholder 3">
            <a:extLst>
              <a:ext uri="{FF2B5EF4-FFF2-40B4-BE49-F238E27FC236}">
                <a16:creationId xmlns:a16="http://schemas.microsoft.com/office/drawing/2014/main" id="{E4E85980-94B5-8548-8311-CA1F49EF7CF4}"/>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5864096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0E8844-D4B3-8C4D-AAD5-9A4B1D0EF1D0}"/>
              </a:ext>
            </a:extLst>
          </p:cNvPr>
          <p:cNvSpPr>
            <a:spLocks noGrp="1"/>
          </p:cNvSpPr>
          <p:nvPr>
            <p:ph type="title"/>
          </p:nvPr>
        </p:nvSpPr>
        <p:spPr/>
        <p:txBody>
          <a:bodyPr/>
          <a:lstStyle/>
          <a:p>
            <a:r>
              <a:rPr lang="en-US" dirty="0"/>
              <a:t>1.3 | Two Fundamentally Different Classes of Cells (15 of 19)</a:t>
            </a:r>
          </a:p>
        </p:txBody>
      </p:sp>
      <p:sp>
        <p:nvSpPr>
          <p:cNvPr id="3" name="Text Placeholder 2">
            <a:extLst>
              <a:ext uri="{FF2B5EF4-FFF2-40B4-BE49-F238E27FC236}">
                <a16:creationId xmlns:a16="http://schemas.microsoft.com/office/drawing/2014/main" id="{EE1DE658-D91E-5446-92E2-98C215C9EA2D}"/>
              </a:ext>
            </a:extLst>
          </p:cNvPr>
          <p:cNvSpPr>
            <a:spLocks noGrp="1"/>
          </p:cNvSpPr>
          <p:nvPr>
            <p:ph type="body" sz="quarter" idx="11"/>
          </p:nvPr>
        </p:nvSpPr>
        <p:spPr/>
        <p:txBody>
          <a:bodyPr/>
          <a:lstStyle/>
          <a:p>
            <a:r>
              <a:rPr lang="en-US" dirty="0"/>
              <a:t>Types of Eukaryotic Cells</a:t>
            </a:r>
          </a:p>
        </p:txBody>
      </p:sp>
      <p:sp>
        <p:nvSpPr>
          <p:cNvPr id="7" name="Content Placeholder 6">
            <a:extLst>
              <a:ext uri="{FF2B5EF4-FFF2-40B4-BE49-F238E27FC236}">
                <a16:creationId xmlns:a16="http://schemas.microsoft.com/office/drawing/2014/main" id="{4FF17B41-F04C-FA4C-8FA6-D143E914F8BA}"/>
              </a:ext>
            </a:extLst>
          </p:cNvPr>
          <p:cNvSpPr>
            <a:spLocks noGrp="1"/>
          </p:cNvSpPr>
          <p:nvPr>
            <p:ph sz="quarter" idx="12"/>
          </p:nvPr>
        </p:nvSpPr>
        <p:spPr>
          <a:xfrm>
            <a:off x="228599" y="2198748"/>
            <a:ext cx="5427734" cy="4217042"/>
          </a:xfrm>
        </p:spPr>
        <p:txBody>
          <a:bodyPr>
            <a:normAutofit/>
          </a:bodyPr>
          <a:lstStyle/>
          <a:p>
            <a:r>
              <a:rPr lang="en-US" dirty="0"/>
              <a:t>The most complex eukaryotic cells are found among the single-celled Protists. </a:t>
            </a:r>
          </a:p>
          <a:p>
            <a:r>
              <a:rPr lang="en-US" dirty="0"/>
              <a:t>The machinery needed for sensing the environment, trapping food, expelling excess fluid, and evading predators is found in a single cell.</a:t>
            </a:r>
          </a:p>
          <a:p>
            <a:r>
              <a:rPr lang="en-US" i="1" dirty="0"/>
              <a:t>Vorticella</a:t>
            </a:r>
            <a:r>
              <a:rPr lang="en-US" dirty="0"/>
              <a:t> have a contractile ribbon in the stalk and a large macronucleus that contains multiple copies of its genes.</a:t>
            </a:r>
          </a:p>
        </p:txBody>
      </p:sp>
      <p:pic>
        <p:nvPicPr>
          <p:cNvPr id="11" name="Content Placeholder 10" descr="Vorticella, a complex ciliated protist. A number of these unicellular organisms are seen here; most have withdrawn their “heads” due to shortening of the blue-stained contractile ribbon in the stalk. Each cell has a single large nucleus, called a macronucleus (arrow), which contains many copies of the genes.">
            <a:extLst>
              <a:ext uri="{FF2B5EF4-FFF2-40B4-BE49-F238E27FC236}">
                <a16:creationId xmlns:a16="http://schemas.microsoft.com/office/drawing/2014/main" id="{21F2366C-A58E-9845-9972-AF6C9F71A40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970344" y="2198688"/>
            <a:ext cx="3027999" cy="4176552"/>
          </a:xfrm>
        </p:spPr>
      </p:pic>
      <p:sp>
        <p:nvSpPr>
          <p:cNvPr id="9" name="Text Placeholder 8">
            <a:extLst>
              <a:ext uri="{FF2B5EF4-FFF2-40B4-BE49-F238E27FC236}">
                <a16:creationId xmlns:a16="http://schemas.microsoft.com/office/drawing/2014/main" id="{28BD60BF-2CBB-9A47-AC7F-4F0EF12E5BD9}"/>
              </a:ext>
            </a:extLst>
          </p:cNvPr>
          <p:cNvSpPr>
            <a:spLocks noGrp="1"/>
          </p:cNvSpPr>
          <p:nvPr>
            <p:ph type="body" sz="quarter" idx="16"/>
          </p:nvPr>
        </p:nvSpPr>
        <p:spPr>
          <a:xfrm>
            <a:off x="3252997" y="5445941"/>
            <a:ext cx="2654189" cy="964632"/>
          </a:xfrm>
        </p:spPr>
        <p:txBody>
          <a:bodyPr anchor="b">
            <a:normAutofit/>
          </a:bodyPr>
          <a:lstStyle/>
          <a:p>
            <a:r>
              <a:rPr lang="en-US" dirty="0"/>
              <a:t>Fig. 1.16 </a:t>
            </a:r>
            <a:r>
              <a:rPr lang="en-US" i="1" dirty="0"/>
              <a:t>Vorticella</a:t>
            </a:r>
            <a:r>
              <a:rPr lang="en-US" dirty="0"/>
              <a:t>, a complex ciliated protist</a:t>
            </a:r>
          </a:p>
        </p:txBody>
      </p:sp>
      <p:sp>
        <p:nvSpPr>
          <p:cNvPr id="6" name="Footer Placeholder 5">
            <a:extLst>
              <a:ext uri="{FF2B5EF4-FFF2-40B4-BE49-F238E27FC236}">
                <a16:creationId xmlns:a16="http://schemas.microsoft.com/office/drawing/2014/main" id="{972DB9D7-46DE-AF44-BBF6-B4F3F13619D7}"/>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1656824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D7E299-5471-2141-A8A4-C2F251BB5801}"/>
              </a:ext>
            </a:extLst>
          </p:cNvPr>
          <p:cNvSpPr>
            <a:spLocks noGrp="1"/>
          </p:cNvSpPr>
          <p:nvPr>
            <p:ph type="title"/>
          </p:nvPr>
        </p:nvSpPr>
        <p:spPr/>
        <p:txBody>
          <a:bodyPr/>
          <a:lstStyle/>
          <a:p>
            <a:r>
              <a:rPr lang="en-US" dirty="0"/>
              <a:t>1.3 | Two Fundamentally Different Classes of Cells (16 of 19)</a:t>
            </a:r>
          </a:p>
        </p:txBody>
      </p:sp>
      <p:sp>
        <p:nvSpPr>
          <p:cNvPr id="3" name="Text Placeholder 2">
            <a:extLst>
              <a:ext uri="{FF2B5EF4-FFF2-40B4-BE49-F238E27FC236}">
                <a16:creationId xmlns:a16="http://schemas.microsoft.com/office/drawing/2014/main" id="{042D0E80-AEAC-9940-A107-EB1394FC69C9}"/>
              </a:ext>
            </a:extLst>
          </p:cNvPr>
          <p:cNvSpPr>
            <a:spLocks noGrp="1"/>
          </p:cNvSpPr>
          <p:nvPr>
            <p:ph type="body" sz="quarter" idx="11"/>
          </p:nvPr>
        </p:nvSpPr>
        <p:spPr/>
        <p:txBody>
          <a:bodyPr/>
          <a:lstStyle/>
          <a:p>
            <a:r>
              <a:rPr lang="en-US" dirty="0"/>
              <a:t>Types of Eukaryotic Cells: Cell Differentiation</a:t>
            </a:r>
          </a:p>
        </p:txBody>
      </p:sp>
      <p:sp>
        <p:nvSpPr>
          <p:cNvPr id="4" name="Content Placeholder 3">
            <a:extLst>
              <a:ext uri="{FF2B5EF4-FFF2-40B4-BE49-F238E27FC236}">
                <a16:creationId xmlns:a16="http://schemas.microsoft.com/office/drawing/2014/main" id="{CC169BF5-5877-354D-B86C-74891261C130}"/>
              </a:ext>
            </a:extLst>
          </p:cNvPr>
          <p:cNvSpPr>
            <a:spLocks noGrp="1"/>
          </p:cNvSpPr>
          <p:nvPr>
            <p:ph sz="quarter" idx="12"/>
          </p:nvPr>
        </p:nvSpPr>
        <p:spPr>
          <a:xfrm>
            <a:off x="228599" y="2198748"/>
            <a:ext cx="4489057" cy="4217042"/>
          </a:xfrm>
        </p:spPr>
        <p:txBody>
          <a:bodyPr>
            <a:normAutofit lnSpcReduction="10000"/>
          </a:bodyPr>
          <a:lstStyle/>
          <a:p>
            <a:r>
              <a:rPr lang="en-US" i="1" dirty="0"/>
              <a:t>Multicellular</a:t>
            </a:r>
            <a:r>
              <a:rPr lang="en-US" dirty="0"/>
              <a:t> eukaryotes have different cell types for different functions.</a:t>
            </a:r>
          </a:p>
          <a:p>
            <a:r>
              <a:rPr lang="en-US" b="1" dirty="0"/>
              <a:t>Differentiation</a:t>
            </a:r>
            <a:r>
              <a:rPr lang="en-US" dirty="0"/>
              <a:t> – the formation of specialized cells </a:t>
            </a:r>
          </a:p>
          <a:p>
            <a:r>
              <a:rPr lang="en-US" dirty="0"/>
              <a:t>The numbers and arrangements of organelles relate to the function and activity of the cell.</a:t>
            </a:r>
          </a:p>
          <a:p>
            <a:r>
              <a:rPr lang="en-US" dirty="0"/>
              <a:t>Despite differentiation, cells have many features in common most being composed of the same organelles.</a:t>
            </a:r>
          </a:p>
        </p:txBody>
      </p:sp>
      <p:pic>
        <p:nvPicPr>
          <p:cNvPr id="9" name="Content Placeholder 8" descr="An illustration shows fetal tissues.  A fetus is shown in the center with different tissues around it. A bundle of nerve cells is shown connected by a line to the brain and has many closely packed cells. Red blood cells are shown connected by a line to the heart as red discs with lots of clear space around them.  Smooth muscle cells are shown connected by a line to a lower leg as wavy cells with dark, wavy ovals within them. Fat (adipose) cells are shown connected by a line to the upper leg as white cells. Intestinal epithelial cells are shown connected by a line to the abdomen as a layer of vertical rectangular cells with large nuclei above a layer of flattened cells. Striated muscle cells are shown connected by a line to the back as a rectangular stack of horizontal lines with a pattern of thick line, white line, thin line, white line, and thick line again repeating. Between this rectangular stack and similar stacks on either side. There are dark purple oblongs. Bone tissue with osteocytes is shown connected by a line to the back as concentric rings with dark spots and a white center. Loose connective tissue with fibroblasts is shown as many dark spheres against a white background with a couple of red spheres that contain darker spots. Black thread-like structures are present. A line near the center has brown spots along it.">
            <a:extLst>
              <a:ext uri="{FF2B5EF4-FFF2-40B4-BE49-F238E27FC236}">
                <a16:creationId xmlns:a16="http://schemas.microsoft.com/office/drawing/2014/main" id="{27747EFB-C564-AF42-93C5-FDA8F29722C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10113" y="2199500"/>
            <a:ext cx="4206875" cy="3795676"/>
          </a:xfrm>
        </p:spPr>
      </p:pic>
      <p:sp>
        <p:nvSpPr>
          <p:cNvPr id="6" name="Text Placeholder 5">
            <a:extLst>
              <a:ext uri="{FF2B5EF4-FFF2-40B4-BE49-F238E27FC236}">
                <a16:creationId xmlns:a16="http://schemas.microsoft.com/office/drawing/2014/main" id="{38A7F6CD-DDB0-4742-BB45-B8003FD3F1A3}"/>
              </a:ext>
            </a:extLst>
          </p:cNvPr>
          <p:cNvSpPr>
            <a:spLocks noGrp="1"/>
          </p:cNvSpPr>
          <p:nvPr>
            <p:ph type="body" sz="quarter" idx="16"/>
          </p:nvPr>
        </p:nvSpPr>
        <p:spPr/>
        <p:txBody>
          <a:bodyPr/>
          <a:lstStyle/>
          <a:p>
            <a:r>
              <a:rPr lang="en-US" dirty="0"/>
              <a:t>Fig. 1.17 Pathways of cell differentiation</a:t>
            </a:r>
          </a:p>
        </p:txBody>
      </p:sp>
      <p:sp>
        <p:nvSpPr>
          <p:cNvPr id="7" name="Footer Placeholder 6">
            <a:extLst>
              <a:ext uri="{FF2B5EF4-FFF2-40B4-BE49-F238E27FC236}">
                <a16:creationId xmlns:a16="http://schemas.microsoft.com/office/drawing/2014/main" id="{A7D359F3-92EB-E449-B65A-0EB973F368F7}"/>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5601338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C1F1D-4D19-3840-A484-D28DF67C6DCF}"/>
              </a:ext>
            </a:extLst>
          </p:cNvPr>
          <p:cNvSpPr>
            <a:spLocks noGrp="1"/>
          </p:cNvSpPr>
          <p:nvPr>
            <p:ph type="title"/>
          </p:nvPr>
        </p:nvSpPr>
        <p:spPr/>
        <p:txBody>
          <a:bodyPr/>
          <a:lstStyle/>
          <a:p>
            <a:r>
              <a:rPr lang="en-US" dirty="0"/>
              <a:t>1.3 | Two Fundamentally Different Classes of Cells (17 of 19)</a:t>
            </a:r>
          </a:p>
        </p:txBody>
      </p:sp>
      <p:sp>
        <p:nvSpPr>
          <p:cNvPr id="3" name="Text Placeholder 2">
            <a:extLst>
              <a:ext uri="{FF2B5EF4-FFF2-40B4-BE49-F238E27FC236}">
                <a16:creationId xmlns:a16="http://schemas.microsoft.com/office/drawing/2014/main" id="{26F5A2A5-E560-A64B-9D98-A70FCC6F6987}"/>
              </a:ext>
            </a:extLst>
          </p:cNvPr>
          <p:cNvSpPr>
            <a:spLocks noGrp="1"/>
          </p:cNvSpPr>
          <p:nvPr>
            <p:ph type="body" sz="quarter" idx="11"/>
          </p:nvPr>
        </p:nvSpPr>
        <p:spPr/>
        <p:txBody>
          <a:bodyPr/>
          <a:lstStyle/>
          <a:p>
            <a:r>
              <a:rPr lang="en-US" dirty="0"/>
              <a:t>Types of Eukaryotic Cells: Model Organisms</a:t>
            </a:r>
          </a:p>
        </p:txBody>
      </p:sp>
      <p:pic>
        <p:nvPicPr>
          <p:cNvPr id="13" name="Content Placeholder 12" descr="Six model organisms. (a) Escherichia coli is a rod-shaped bacterium that lives in the digestive tract of humans and other mammals. Much of what we discuss about the basic molecular biology of the cell, including the mechanisms of replication, transcription, and translation, was originally worked out on this one prokaryotic organism. The relatively simple organization of a prokaryotic cell is illustrated in this electron micrograph. (b) Saccharomyces cerevisiae, more commonly known as baker’s yeast or brewer’s yeast, is the least complex of the eukaryotes commonly studied, yet it contains a surprising number of proteins that are homologous to proteins in human cells. Such proteins typically have a conserved function in the two organisms. The species has a small genome encoding about 6200 proteins; it can be grown in a haploid state (one copy of each gene per cell rather than two as in most eukaryotic cells); and it can be grown under either aerobic (O2-containing) or anaerobic (O2-lacking) conditions. It is ideal for the identification of genes through the use of mutants. (c) Arabidopsis thaliana, a weed (called the thale cress) related to mustard and cabbage, has an unusually small genome (120 million base pairs) for a flowering plant, a rapid generation time, and large seed production, and grows to a height of only a few inches. (d) Caenorhabditis elegans, a microscopic-sized nematode, consists of a defined number of cells (roughly 1000), each of which develops according to a precise pattern of cell divisions. The animal is easily cultured, can be kept alive in a frozen state, has a transparent body wall, a short generation time, and facility for genetic analysis. This micrograph shows the larval nervous system, which has been labeled with the green fluorescent protein (GFP). (e) Drosophila melanogaster, the fruit fly, is a small but complex eukaryote that is readily cultured in the lab, where it grows from an egg to an adult in a matter of days. Drosophila has been a favored animal for the study of genetics, the molecular biology of development, and the neurological basis of simple behavior. Certain larval cells have giant chromosomes, with individual genes that can be identified for studies of evolution and gene expression. In the mutant fly shown here, a leg has developed where an antenna would be located in a normal (wild type) fly. (f ) Mus musculus, the common house mouse, is easily kept and bred in the laboratory. Thousands of different genetic strains have been developed, many of which are stored simply as frozen embryos due to lack of space to house the adult animals. The “nude mouse” pictured here develops without a thymus gland and, therefore, is able to accept human tissue grafts.">
            <a:extLst>
              <a:ext uri="{FF2B5EF4-FFF2-40B4-BE49-F238E27FC236}">
                <a16:creationId xmlns:a16="http://schemas.microsoft.com/office/drawing/2014/main" id="{0FA6C3B9-4963-BE40-909F-DBE6CCBA46D6}"/>
              </a:ext>
            </a:extLst>
          </p:cNvPr>
          <p:cNvPicPr>
            <a:picLocks noGrp="1" noChangeAspect="1"/>
          </p:cNvPicPr>
          <p:nvPr>
            <p:ph sz="quarter" idx="12"/>
          </p:nvPr>
        </p:nvPicPr>
        <p:blipFill>
          <a:blip r:embed="rId2">
            <a:extLst>
              <a:ext uri="{28A0092B-C50C-407E-A947-70E740481C1C}">
                <a14:useLocalDpi xmlns:a14="http://schemas.microsoft.com/office/drawing/2010/main" val="0"/>
              </a:ext>
            </a:extLst>
          </a:blip>
          <a:stretch>
            <a:fillRect/>
          </a:stretch>
        </p:blipFill>
        <p:spPr>
          <a:xfrm>
            <a:off x="1813233" y="2198688"/>
            <a:ext cx="5517534" cy="3817937"/>
          </a:xfrm>
        </p:spPr>
      </p:pic>
      <p:sp>
        <p:nvSpPr>
          <p:cNvPr id="9" name="Content Placeholder 8">
            <a:extLst>
              <a:ext uri="{FF2B5EF4-FFF2-40B4-BE49-F238E27FC236}">
                <a16:creationId xmlns:a16="http://schemas.microsoft.com/office/drawing/2014/main" id="{A9DC890D-433A-CF4E-BA49-CEDCBCD91260}"/>
              </a:ext>
            </a:extLst>
          </p:cNvPr>
          <p:cNvSpPr>
            <a:spLocks noGrp="1"/>
          </p:cNvSpPr>
          <p:nvPr>
            <p:ph sz="quarter" idx="13"/>
          </p:nvPr>
        </p:nvSpPr>
        <p:spPr/>
        <p:txBody>
          <a:bodyPr/>
          <a:lstStyle/>
          <a:p>
            <a:r>
              <a:rPr lang="en-US" dirty="0"/>
              <a:t>Fig. 1.18 Six model organisms</a:t>
            </a:r>
          </a:p>
        </p:txBody>
      </p:sp>
      <p:sp>
        <p:nvSpPr>
          <p:cNvPr id="7" name="Footer Placeholder 6">
            <a:extLst>
              <a:ext uri="{FF2B5EF4-FFF2-40B4-BE49-F238E27FC236}">
                <a16:creationId xmlns:a16="http://schemas.microsoft.com/office/drawing/2014/main" id="{B44058AB-728C-EF4A-A7A6-49C7F104C3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4002458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4D6C3-9E07-0047-8757-9840044D88E1}"/>
              </a:ext>
            </a:extLst>
          </p:cNvPr>
          <p:cNvSpPr>
            <a:spLocks noGrp="1"/>
          </p:cNvSpPr>
          <p:nvPr>
            <p:ph type="title"/>
          </p:nvPr>
        </p:nvSpPr>
        <p:spPr/>
        <p:txBody>
          <a:bodyPr/>
          <a:lstStyle/>
          <a:p>
            <a:r>
              <a:rPr lang="en-US" dirty="0"/>
              <a:t>1.3 | Two Fundamentally Different Classes of Cells (18 of 19)</a:t>
            </a:r>
          </a:p>
        </p:txBody>
      </p:sp>
      <p:sp>
        <p:nvSpPr>
          <p:cNvPr id="3" name="Text Placeholder 2">
            <a:extLst>
              <a:ext uri="{FF2B5EF4-FFF2-40B4-BE49-F238E27FC236}">
                <a16:creationId xmlns:a16="http://schemas.microsoft.com/office/drawing/2014/main" id="{4B3C21DF-3DD6-5A47-86A7-937E87A8BF19}"/>
              </a:ext>
            </a:extLst>
          </p:cNvPr>
          <p:cNvSpPr>
            <a:spLocks noGrp="1"/>
          </p:cNvSpPr>
          <p:nvPr>
            <p:ph type="body" sz="quarter" idx="11"/>
          </p:nvPr>
        </p:nvSpPr>
        <p:spPr>
          <a:xfrm>
            <a:off x="227092" y="1667102"/>
            <a:ext cx="5599173" cy="457200"/>
          </a:xfrm>
        </p:spPr>
        <p:txBody>
          <a:bodyPr/>
          <a:lstStyle/>
          <a:p>
            <a:r>
              <a:rPr lang="en-US" dirty="0"/>
              <a:t>The Sizes of Cells and Their Components</a:t>
            </a:r>
          </a:p>
        </p:txBody>
      </p:sp>
      <p:sp>
        <p:nvSpPr>
          <p:cNvPr id="7" name="Content Placeholder 6">
            <a:extLst>
              <a:ext uri="{FF2B5EF4-FFF2-40B4-BE49-F238E27FC236}">
                <a16:creationId xmlns:a16="http://schemas.microsoft.com/office/drawing/2014/main" id="{1E29AC0C-1577-F943-A413-949EEF58A009}"/>
              </a:ext>
            </a:extLst>
          </p:cNvPr>
          <p:cNvSpPr>
            <a:spLocks noGrp="1"/>
          </p:cNvSpPr>
          <p:nvPr>
            <p:ph sz="quarter" idx="12"/>
          </p:nvPr>
        </p:nvSpPr>
        <p:spPr>
          <a:xfrm>
            <a:off x="228598" y="2198748"/>
            <a:ext cx="5710955" cy="4217042"/>
          </a:xfrm>
        </p:spPr>
        <p:txBody>
          <a:bodyPr>
            <a:normAutofit/>
          </a:bodyPr>
          <a:lstStyle/>
          <a:p>
            <a:r>
              <a:rPr lang="en-US" dirty="0"/>
              <a:t>Cells are commonly measured in units of </a:t>
            </a:r>
            <a:r>
              <a:rPr lang="en-US" b="1" dirty="0"/>
              <a:t>micrometers</a:t>
            </a:r>
            <a:r>
              <a:rPr lang="en-US" dirty="0"/>
              <a:t> (1 </a:t>
            </a:r>
            <a:r>
              <a:rPr lang="el-GR" dirty="0"/>
              <a:t>μ</a:t>
            </a:r>
            <a:r>
              <a:rPr lang="en-US" dirty="0"/>
              <a:t>m = 10</a:t>
            </a:r>
            <a:r>
              <a:rPr lang="en-US" baseline="30000" dirty="0"/>
              <a:t>–6</a:t>
            </a:r>
            <a:r>
              <a:rPr lang="en-US" dirty="0"/>
              <a:t> meter) and </a:t>
            </a:r>
            <a:r>
              <a:rPr lang="en-US" b="1" dirty="0"/>
              <a:t>nanometers</a:t>
            </a:r>
            <a:r>
              <a:rPr lang="en-US" dirty="0"/>
              <a:t> (1 nm = 10</a:t>
            </a:r>
            <a:r>
              <a:rPr lang="en-US" baseline="30000" dirty="0"/>
              <a:t>–9</a:t>
            </a:r>
            <a:r>
              <a:rPr lang="en-US" dirty="0"/>
              <a:t> meter).</a:t>
            </a:r>
          </a:p>
          <a:p>
            <a:r>
              <a:rPr lang="en-US" dirty="0"/>
              <a:t>The cell size is limited by:</a:t>
            </a:r>
          </a:p>
          <a:p>
            <a:pPr lvl="1"/>
            <a:r>
              <a:rPr lang="en-US" dirty="0"/>
              <a:t>Volume of cytoplasm that can be supported by the genes in the nucleus.</a:t>
            </a:r>
          </a:p>
          <a:p>
            <a:pPr lvl="1"/>
            <a:r>
              <a:rPr lang="en-US" dirty="0"/>
              <a:t>Volume of cytoplasm that can be supported by exchange of nutrients.</a:t>
            </a:r>
          </a:p>
          <a:p>
            <a:pPr lvl="1"/>
            <a:r>
              <a:rPr lang="en-US" dirty="0"/>
              <a:t>Distance over which substances can efficiently travel through the cytoplasm via </a:t>
            </a:r>
            <a:r>
              <a:rPr lang="en-US" i="1" dirty="0"/>
              <a:t>diffusion</a:t>
            </a:r>
            <a:r>
              <a:rPr lang="en-US" dirty="0"/>
              <a:t>.</a:t>
            </a:r>
          </a:p>
        </p:txBody>
      </p:sp>
      <p:pic>
        <p:nvPicPr>
          <p:cNvPr id="11" name="Content Placeholder 10" descr="A figure shows the relative sizes of cells and cell components.  The figure shows the smallest structures at the top and the largest structures at the bottom, in regions separated by dotted pink horizontal lines. In the top region, the size line begins at 1 Angstrom. There is a small sphere labeled hydrogen atom with 1 Angstrom diameter and a water molecule shown as a red sphere bonded to two white spheres with 4 Angstrom diameter. A dotted red line has an arrow pointing up to it that reads, electron microscope. From top to bottom, the next structures are a 2 n m wide D N A molecule shown as a double helix, 4.5 n m myoglobin shown as a roughly spherical mass of lines, a 5 n m wide lipid bilayer shown as two layers of spheres with tails extending to the center, a 6 n m actin filament shown as two entwined lines of spheres, a 30 n m ribosome shown as a small green oval above a large green oval, and a 100 n m diameter H I V particle shown as a sphere with a rectangle inside that is narrower at the top than at the bottom and with two S-shaped lines inside. Beneath H I V, there is a dotted line with an arrow pointing up to it labeled standard light microscope. A 250 n m cilium is shown as a sphere with a ring of double circles (doublets) inside and two circles in the very center, above a 1 micrometer rod-shaped bacterium, a 2 micrometer mitochondrion shown as an oblong with lines extending into the center, an 8 micrometer chloroplast shown as a green sphere with four stacks of discs inside, a 12 micrometer lymphocyte shown as an oval with a dark oval inside, and a 30 micrometer height epithelial cell shown as a rectangular cell with protrusions on top and organelles inside. A dotted line has an arrow pointing up to it labeled human vision. A 1.5 m m long Stentor coeruleus is shown as a pyramidal structure that is open at the top with hairlike structures extending upward, a line of circles along its left side, and two Y-shaped projections below. Beneath this, a 2.5 m m diamtere frog egg is shown as a sphere with a dark top, yellow bottom, and gray region between them that is wider in the center and narrow on the sides.">
            <a:extLst>
              <a:ext uri="{FF2B5EF4-FFF2-40B4-BE49-F238E27FC236}">
                <a16:creationId xmlns:a16="http://schemas.microsoft.com/office/drawing/2014/main" id="{08AF45E5-03C6-7D40-B82C-9A8D99D5B30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996198" y="1441397"/>
            <a:ext cx="3051941" cy="4959403"/>
          </a:xfrm>
        </p:spPr>
      </p:pic>
      <p:sp>
        <p:nvSpPr>
          <p:cNvPr id="9" name="Text Placeholder 8">
            <a:extLst>
              <a:ext uri="{FF2B5EF4-FFF2-40B4-BE49-F238E27FC236}">
                <a16:creationId xmlns:a16="http://schemas.microsoft.com/office/drawing/2014/main" id="{BE4DF0DE-937E-6F4E-8434-149C6B4364BE}"/>
              </a:ext>
            </a:extLst>
          </p:cNvPr>
          <p:cNvSpPr>
            <a:spLocks noGrp="1"/>
          </p:cNvSpPr>
          <p:nvPr>
            <p:ph type="body" sz="quarter" idx="16"/>
          </p:nvPr>
        </p:nvSpPr>
        <p:spPr>
          <a:xfrm>
            <a:off x="194209" y="5640149"/>
            <a:ext cx="5721069" cy="770423"/>
          </a:xfrm>
        </p:spPr>
        <p:txBody>
          <a:bodyPr anchor="b">
            <a:normAutofit/>
          </a:bodyPr>
          <a:lstStyle/>
          <a:p>
            <a:pPr algn="r"/>
            <a:r>
              <a:rPr lang="en-US" dirty="0"/>
              <a:t>Fig. 1.19 Relative sizes of cells and cell components</a:t>
            </a:r>
          </a:p>
        </p:txBody>
      </p:sp>
      <p:sp>
        <p:nvSpPr>
          <p:cNvPr id="6" name="Footer Placeholder 5">
            <a:extLst>
              <a:ext uri="{FF2B5EF4-FFF2-40B4-BE49-F238E27FC236}">
                <a16:creationId xmlns:a16="http://schemas.microsoft.com/office/drawing/2014/main" id="{225B365B-A3E4-C540-809C-3D88631F1AAB}"/>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3046273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8C941-AD1E-C044-A7A1-C2A5F7F37975}"/>
              </a:ext>
            </a:extLst>
          </p:cNvPr>
          <p:cNvSpPr>
            <a:spLocks noGrp="1"/>
          </p:cNvSpPr>
          <p:nvPr>
            <p:ph type="title"/>
          </p:nvPr>
        </p:nvSpPr>
        <p:spPr/>
        <p:txBody>
          <a:bodyPr/>
          <a:lstStyle/>
          <a:p>
            <a:r>
              <a:rPr lang="en-US" dirty="0"/>
              <a:t>1.3 | Two Fundamentally Different Classes of Cells (19 of 19)</a:t>
            </a:r>
          </a:p>
        </p:txBody>
      </p:sp>
      <p:sp>
        <p:nvSpPr>
          <p:cNvPr id="3" name="Text Placeholder 2">
            <a:extLst>
              <a:ext uri="{FF2B5EF4-FFF2-40B4-BE49-F238E27FC236}">
                <a16:creationId xmlns:a16="http://schemas.microsoft.com/office/drawing/2014/main" id="{488FEFC0-574D-374E-8EF8-D08C43FAECC1}"/>
              </a:ext>
            </a:extLst>
          </p:cNvPr>
          <p:cNvSpPr>
            <a:spLocks noGrp="1"/>
          </p:cNvSpPr>
          <p:nvPr>
            <p:ph type="body" sz="quarter" idx="11"/>
          </p:nvPr>
        </p:nvSpPr>
        <p:spPr/>
        <p:txBody>
          <a:bodyPr/>
          <a:lstStyle/>
          <a:p>
            <a:r>
              <a:rPr lang="en-US" dirty="0"/>
              <a:t>Types of Eukaryotic Cells: Model Organisms</a:t>
            </a:r>
          </a:p>
        </p:txBody>
      </p:sp>
      <p:sp>
        <p:nvSpPr>
          <p:cNvPr id="4" name="Content Placeholder 3">
            <a:extLst>
              <a:ext uri="{FF2B5EF4-FFF2-40B4-BE49-F238E27FC236}">
                <a16:creationId xmlns:a16="http://schemas.microsoft.com/office/drawing/2014/main" id="{9028CDE8-940D-1B46-A4B6-BD5665EE7FFD}"/>
              </a:ext>
            </a:extLst>
          </p:cNvPr>
          <p:cNvSpPr>
            <a:spLocks noGrp="1"/>
          </p:cNvSpPr>
          <p:nvPr>
            <p:ph sz="quarter" idx="12"/>
          </p:nvPr>
        </p:nvSpPr>
        <p:spPr>
          <a:xfrm>
            <a:off x="228599" y="2198748"/>
            <a:ext cx="4480965" cy="4217042"/>
          </a:xfrm>
        </p:spPr>
        <p:txBody>
          <a:bodyPr>
            <a:normAutofit/>
          </a:bodyPr>
          <a:lstStyle/>
          <a:p>
            <a:r>
              <a:rPr lang="en-US" dirty="0"/>
              <a:t>Synthetic Biology is a field oriented to create a living cell in the laboratory.</a:t>
            </a:r>
          </a:p>
          <a:p>
            <a:r>
              <a:rPr lang="en-US" dirty="0"/>
              <a:t>A more modest goal is to develop novel life forms, beginning with existing organisms.</a:t>
            </a:r>
          </a:p>
          <a:p>
            <a:r>
              <a:rPr lang="en-US" dirty="0"/>
              <a:t>Possible applications to medicine, industry, or the environment.</a:t>
            </a:r>
          </a:p>
          <a:p>
            <a:r>
              <a:rPr lang="en-US" dirty="0"/>
              <a:t>Prospect is good after replacing the genome of one bacterium with that of a closely related species.</a:t>
            </a:r>
          </a:p>
        </p:txBody>
      </p:sp>
      <p:pic>
        <p:nvPicPr>
          <p:cNvPr id="9" name="Content Placeholder 8" descr="A figure shows a box with many cellular structures around it.  A box is shown that is open and many cellular structures are visible inside and around the outside. The front of the box reads, easy self-assembly by entropy! Buy our optional microfluidics toolkit for massproduction of your self-built cells. A yellow symbol with many pointed edges, as used to represent exclamations in comic books, reads, build your own cell with Synthetic Biology 2.0! An artificial life toolkit for all ages!">
            <a:extLst>
              <a:ext uri="{FF2B5EF4-FFF2-40B4-BE49-F238E27FC236}">
                <a16:creationId xmlns:a16="http://schemas.microsoft.com/office/drawing/2014/main" id="{4CDDDA88-A561-2449-9E24-27D55D6F2C5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39716" y="2296519"/>
            <a:ext cx="4074377" cy="3206066"/>
          </a:xfrm>
        </p:spPr>
      </p:pic>
      <p:sp>
        <p:nvSpPr>
          <p:cNvPr id="6" name="Text Placeholder 5">
            <a:extLst>
              <a:ext uri="{FF2B5EF4-FFF2-40B4-BE49-F238E27FC236}">
                <a16:creationId xmlns:a16="http://schemas.microsoft.com/office/drawing/2014/main" id="{FF952810-DCAA-4343-8C79-C2B857B692EF}"/>
              </a:ext>
            </a:extLst>
          </p:cNvPr>
          <p:cNvSpPr>
            <a:spLocks noGrp="1"/>
          </p:cNvSpPr>
          <p:nvPr>
            <p:ph type="body" sz="quarter" idx="16"/>
          </p:nvPr>
        </p:nvSpPr>
        <p:spPr>
          <a:xfrm>
            <a:off x="4919957" y="5632057"/>
            <a:ext cx="3996951" cy="778515"/>
          </a:xfrm>
        </p:spPr>
        <p:txBody>
          <a:bodyPr>
            <a:normAutofit/>
          </a:bodyPr>
          <a:lstStyle/>
          <a:p>
            <a:r>
              <a:rPr lang="en-US" dirty="0"/>
              <a:t>Fig. 1.20 The synthetic biologist toolkit of the future?</a:t>
            </a:r>
          </a:p>
        </p:txBody>
      </p:sp>
      <p:sp>
        <p:nvSpPr>
          <p:cNvPr id="7" name="Footer Placeholder 6">
            <a:extLst>
              <a:ext uri="{FF2B5EF4-FFF2-40B4-BE49-F238E27FC236}">
                <a16:creationId xmlns:a16="http://schemas.microsoft.com/office/drawing/2014/main" id="{D2498DDE-1D18-5B4E-91BC-C2265C685A9B}"/>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9563444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BB436-A33E-C744-9529-97E9D82C23E1}"/>
              </a:ext>
            </a:extLst>
          </p:cNvPr>
          <p:cNvSpPr>
            <a:spLocks noGrp="1"/>
          </p:cNvSpPr>
          <p:nvPr>
            <p:ph type="title"/>
          </p:nvPr>
        </p:nvSpPr>
        <p:spPr/>
        <p:txBody>
          <a:bodyPr/>
          <a:lstStyle/>
          <a:p>
            <a:r>
              <a:rPr lang="en-US" dirty="0"/>
              <a:t>1.4 | Viruses and </a:t>
            </a:r>
            <a:r>
              <a:rPr lang="en-US" dirty="0" err="1"/>
              <a:t>Viroids</a:t>
            </a:r>
            <a:r>
              <a:rPr lang="en-US" dirty="0"/>
              <a:t> (1 of 3)</a:t>
            </a:r>
          </a:p>
        </p:txBody>
      </p:sp>
      <p:sp>
        <p:nvSpPr>
          <p:cNvPr id="8" name="Content Placeholder 7">
            <a:extLst>
              <a:ext uri="{FF2B5EF4-FFF2-40B4-BE49-F238E27FC236}">
                <a16:creationId xmlns:a16="http://schemas.microsoft.com/office/drawing/2014/main" id="{D0523DF7-8F71-4C45-ACA2-046BD1699502}"/>
              </a:ext>
            </a:extLst>
          </p:cNvPr>
          <p:cNvSpPr>
            <a:spLocks noGrp="1"/>
          </p:cNvSpPr>
          <p:nvPr>
            <p:ph sz="quarter" idx="12"/>
          </p:nvPr>
        </p:nvSpPr>
        <p:spPr>
          <a:xfrm>
            <a:off x="228599" y="1259174"/>
            <a:ext cx="5079775" cy="5156616"/>
          </a:xfrm>
        </p:spPr>
        <p:txBody>
          <a:bodyPr>
            <a:normAutofit/>
          </a:bodyPr>
          <a:lstStyle/>
          <a:p>
            <a:r>
              <a:rPr lang="en-US" b="1" dirty="0"/>
              <a:t>Viruses</a:t>
            </a:r>
            <a:r>
              <a:rPr lang="en-US" dirty="0"/>
              <a:t> are pathogens and intracellular obligate parasites.</a:t>
            </a:r>
          </a:p>
          <a:p>
            <a:r>
              <a:rPr lang="en-US" dirty="0"/>
              <a:t>A </a:t>
            </a:r>
            <a:r>
              <a:rPr lang="en-US" b="1" dirty="0"/>
              <a:t>virion</a:t>
            </a:r>
            <a:r>
              <a:rPr lang="en-US" dirty="0"/>
              <a:t> is a virus particle outside the host cell. Contains genetic material plus protein subunits (</a:t>
            </a:r>
            <a:r>
              <a:rPr lang="en-US" b="1" dirty="0"/>
              <a:t>capsids</a:t>
            </a:r>
            <a:r>
              <a:rPr lang="en-US" dirty="0"/>
              <a:t>). Some virions are also encased by a lipid membrane-derived </a:t>
            </a:r>
            <a:r>
              <a:rPr lang="en-US" b="1" dirty="0"/>
              <a:t>envelope</a:t>
            </a:r>
          </a:p>
          <a:p>
            <a:r>
              <a:rPr lang="en-US" dirty="0"/>
              <a:t>Viruses that infect bacteria are </a:t>
            </a:r>
            <a:r>
              <a:rPr lang="en-US" b="1" dirty="0"/>
              <a:t>bacteriophages</a:t>
            </a:r>
            <a:r>
              <a:rPr lang="en-US" dirty="0"/>
              <a:t> – complex infection cycles and medicinal potential</a:t>
            </a:r>
          </a:p>
          <a:p>
            <a:r>
              <a:rPr lang="en-US" b="1" dirty="0" err="1"/>
              <a:t>Viroids</a:t>
            </a:r>
            <a:r>
              <a:rPr lang="en-US" dirty="0"/>
              <a:t> are pathogens, each consisting of a small, naked RNA molecule, which can cause disease by interfering with gene expression in host cells.</a:t>
            </a:r>
          </a:p>
        </p:txBody>
      </p:sp>
      <p:pic>
        <p:nvPicPr>
          <p:cNvPr id="12" name="Content Placeholder 11" descr="A two-part figure shows the tobacco mosaic virus as an illustration and in a micrograph.  Part a shows a cylindrical structure made up of many repeating bands. This is labeled protein coat (capsid). At the right end, there is a red coil that extends beyond the capsid and this is labeled nucleic acid. Part b shows a micrograph with a long cylindrical structure at the lower right and a thread-like structure extending out to its left and over half the length of the larger structure. At the top, there are two smaller cylindrical structures with a thread-like structure between them. ">
            <a:extLst>
              <a:ext uri="{FF2B5EF4-FFF2-40B4-BE49-F238E27FC236}">
                <a16:creationId xmlns:a16="http://schemas.microsoft.com/office/drawing/2014/main" id="{B40B9E76-EF96-264B-87CD-606345AE184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676025" y="1258888"/>
            <a:ext cx="3197542" cy="4737100"/>
          </a:xfrm>
        </p:spPr>
      </p:pic>
      <p:sp>
        <p:nvSpPr>
          <p:cNvPr id="10" name="Text Placeholder 9">
            <a:extLst>
              <a:ext uri="{FF2B5EF4-FFF2-40B4-BE49-F238E27FC236}">
                <a16:creationId xmlns:a16="http://schemas.microsoft.com/office/drawing/2014/main" id="{0600E0AB-30A0-9C4B-8C6F-94657EB6EB9F}"/>
              </a:ext>
            </a:extLst>
          </p:cNvPr>
          <p:cNvSpPr>
            <a:spLocks noGrp="1"/>
          </p:cNvSpPr>
          <p:nvPr>
            <p:ph type="body" sz="quarter" idx="16"/>
          </p:nvPr>
        </p:nvSpPr>
        <p:spPr>
          <a:xfrm>
            <a:off x="5397388" y="6044812"/>
            <a:ext cx="3746612" cy="365760"/>
          </a:xfrm>
        </p:spPr>
        <p:txBody>
          <a:bodyPr/>
          <a:lstStyle/>
          <a:p>
            <a:pPr algn="ctr"/>
            <a:r>
              <a:rPr lang="en-US" dirty="0"/>
              <a:t>Fig. 1.21 Tobacco mosaic virus (TMV)</a:t>
            </a:r>
          </a:p>
        </p:txBody>
      </p:sp>
      <p:sp>
        <p:nvSpPr>
          <p:cNvPr id="7" name="Footer Placeholder 6">
            <a:extLst>
              <a:ext uri="{FF2B5EF4-FFF2-40B4-BE49-F238E27FC236}">
                <a16:creationId xmlns:a16="http://schemas.microsoft.com/office/drawing/2014/main" id="{E8D5C908-58D9-F146-88B7-5A0BE4D515B5}"/>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9762483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49CE1-54EE-2D44-B97A-5B11DC2C3C0F}"/>
              </a:ext>
            </a:extLst>
          </p:cNvPr>
          <p:cNvSpPr>
            <a:spLocks noGrp="1"/>
          </p:cNvSpPr>
          <p:nvPr>
            <p:ph type="title"/>
          </p:nvPr>
        </p:nvSpPr>
        <p:spPr/>
        <p:txBody>
          <a:bodyPr/>
          <a:lstStyle/>
          <a:p>
            <a:r>
              <a:rPr lang="en-US" dirty="0"/>
              <a:t>1.4 | Viruses and </a:t>
            </a:r>
            <a:r>
              <a:rPr lang="en-US" dirty="0" err="1"/>
              <a:t>Viroids</a:t>
            </a:r>
            <a:r>
              <a:rPr lang="en-US" dirty="0"/>
              <a:t> (2 of 3)</a:t>
            </a:r>
          </a:p>
        </p:txBody>
      </p:sp>
      <p:sp>
        <p:nvSpPr>
          <p:cNvPr id="3" name="Content Placeholder 2">
            <a:extLst>
              <a:ext uri="{FF2B5EF4-FFF2-40B4-BE49-F238E27FC236}">
                <a16:creationId xmlns:a16="http://schemas.microsoft.com/office/drawing/2014/main" id="{9FA7AC6F-6640-854C-AADC-8E513FACED5D}"/>
              </a:ext>
            </a:extLst>
          </p:cNvPr>
          <p:cNvSpPr>
            <a:spLocks noGrp="1"/>
          </p:cNvSpPr>
          <p:nvPr>
            <p:ph sz="quarter" idx="12"/>
          </p:nvPr>
        </p:nvSpPr>
        <p:spPr>
          <a:xfrm>
            <a:off x="228599" y="1277136"/>
            <a:ext cx="8721191" cy="2939683"/>
          </a:xfrm>
        </p:spPr>
        <p:txBody>
          <a:bodyPr/>
          <a:lstStyle/>
          <a:p>
            <a:r>
              <a:rPr lang="en-US" dirty="0"/>
              <a:t>Viral capsids are generally made up of subunits from only one or a few proteins to conserve genome size.</a:t>
            </a:r>
          </a:p>
          <a:p>
            <a:r>
              <a:rPr lang="en-US" dirty="0"/>
              <a:t>Viral specificity for a certain host is determined by the virus’ surface proteins, since infection requires those proteins to bind surface proteins of the host cell.</a:t>
            </a:r>
          </a:p>
        </p:txBody>
      </p:sp>
      <p:pic>
        <p:nvPicPr>
          <p:cNvPr id="8" name="Content Placeholder 7" descr="A three-part illustration shows three different viral shapes.  Part A shows an icosahedron with many small subunits making up the sides and spikes extending from the top, bottom, a row along the top half, and a row along the lower half. Part b shows a blue cylinder that extends down to inverted V-shaped structures that extend out around it in a circle, traveling from the base to point up, then extending down to the ground. At the top of the cylindrical structure, there is a ring that has a larger diameter. Above this, there is an icosahedral head labeled protein coat with a thread-like structure labeled nucleic acid inside. Part c is a spherical structure with a thick outer lipid bilayer above a layer of yellow ovals. There are lowercase g lowercase p 120 coat proteins embedded in three places in the membrane with a cylindrical part extending through the membrane and a wider part with three spheres above the membrane. There is a structure inside withits outer boundary made up of spheres and a wider rounded end at the upper right that extends down to a smaller rounded end at the lower left. There are many red thread-like structures inside this labeled R N A and some purple triangular structures attached to it at some places. The rectangular structures are labeled reverse transcriptase.">
            <a:extLst>
              <a:ext uri="{FF2B5EF4-FFF2-40B4-BE49-F238E27FC236}">
                <a16:creationId xmlns:a16="http://schemas.microsoft.com/office/drawing/2014/main" id="{8B82DE3A-07CF-0044-A48F-A65B227E3B66}"/>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584771" y="2929207"/>
            <a:ext cx="4996303" cy="3488065"/>
          </a:xfrm>
        </p:spPr>
      </p:pic>
      <p:sp>
        <p:nvSpPr>
          <p:cNvPr id="5" name="Text Placeholder 4">
            <a:extLst>
              <a:ext uri="{FF2B5EF4-FFF2-40B4-BE49-F238E27FC236}">
                <a16:creationId xmlns:a16="http://schemas.microsoft.com/office/drawing/2014/main" id="{E2DABAE0-E6EF-264F-9B8B-2FB6322B1B89}"/>
              </a:ext>
            </a:extLst>
          </p:cNvPr>
          <p:cNvSpPr>
            <a:spLocks noGrp="1"/>
          </p:cNvSpPr>
          <p:nvPr>
            <p:ph type="body" sz="quarter" idx="16"/>
          </p:nvPr>
        </p:nvSpPr>
        <p:spPr>
          <a:xfrm>
            <a:off x="220507" y="6044812"/>
            <a:ext cx="3275252" cy="365760"/>
          </a:xfrm>
        </p:spPr>
        <p:txBody>
          <a:bodyPr/>
          <a:lstStyle/>
          <a:p>
            <a:pPr algn="r"/>
            <a:r>
              <a:rPr lang="en-US" dirty="0"/>
              <a:t>Insert Fig. 1.22 Virus Diversity</a:t>
            </a:r>
          </a:p>
        </p:txBody>
      </p:sp>
      <p:sp>
        <p:nvSpPr>
          <p:cNvPr id="6" name="Footer Placeholder 5">
            <a:extLst>
              <a:ext uri="{FF2B5EF4-FFF2-40B4-BE49-F238E27FC236}">
                <a16:creationId xmlns:a16="http://schemas.microsoft.com/office/drawing/2014/main" id="{791ED7C5-5F25-E247-8A0C-BBF1865E6BB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2543524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8DF4F-A17B-7D4A-910B-F00E8A885334}"/>
              </a:ext>
            </a:extLst>
          </p:cNvPr>
          <p:cNvSpPr>
            <a:spLocks noGrp="1"/>
          </p:cNvSpPr>
          <p:nvPr>
            <p:ph type="title"/>
          </p:nvPr>
        </p:nvSpPr>
        <p:spPr/>
        <p:txBody>
          <a:bodyPr/>
          <a:lstStyle/>
          <a:p>
            <a:r>
              <a:rPr lang="en-US" dirty="0"/>
              <a:t>1.4 | Viruses and </a:t>
            </a:r>
            <a:r>
              <a:rPr lang="en-US" dirty="0" err="1"/>
              <a:t>Viroids</a:t>
            </a:r>
            <a:r>
              <a:rPr lang="en-US" dirty="0"/>
              <a:t> (3 of 3)</a:t>
            </a:r>
          </a:p>
        </p:txBody>
      </p:sp>
      <p:sp>
        <p:nvSpPr>
          <p:cNvPr id="7" name="Content Placeholder 6">
            <a:extLst>
              <a:ext uri="{FF2B5EF4-FFF2-40B4-BE49-F238E27FC236}">
                <a16:creationId xmlns:a16="http://schemas.microsoft.com/office/drawing/2014/main" id="{F5AD88A3-DD87-8E49-85E2-858AD8ECDB8D}"/>
              </a:ext>
            </a:extLst>
          </p:cNvPr>
          <p:cNvSpPr>
            <a:spLocks noGrp="1"/>
          </p:cNvSpPr>
          <p:nvPr>
            <p:ph sz="quarter" idx="12"/>
          </p:nvPr>
        </p:nvSpPr>
        <p:spPr/>
        <p:txBody>
          <a:bodyPr/>
          <a:lstStyle/>
          <a:p>
            <a:r>
              <a:rPr lang="en-US" dirty="0"/>
              <a:t>Viral infection types:</a:t>
            </a:r>
          </a:p>
          <a:p>
            <a:pPr marL="576263" lvl="1" indent="-344488">
              <a:buFont typeface="+mj-lt"/>
              <a:buAutoNum type="arabicPeriod"/>
            </a:pPr>
            <a:r>
              <a:rPr lang="en-US" b="1" dirty="0"/>
              <a:t>Lytic</a:t>
            </a:r>
            <a:r>
              <a:rPr lang="en-US" dirty="0"/>
              <a:t> </a:t>
            </a:r>
            <a:r>
              <a:rPr lang="en-US" b="1" dirty="0"/>
              <a:t>infection</a:t>
            </a:r>
            <a:r>
              <a:rPr lang="en-US" dirty="0"/>
              <a:t>: the virus redirects the host into making more virus particles, the host cell </a:t>
            </a:r>
            <a:r>
              <a:rPr lang="en-US" i="1" dirty="0"/>
              <a:t>lyses</a:t>
            </a:r>
            <a:r>
              <a:rPr lang="en-US" dirty="0"/>
              <a:t> and releases the viruses.</a:t>
            </a:r>
          </a:p>
          <a:p>
            <a:pPr marL="576263" lvl="1" indent="-344488">
              <a:buFont typeface="+mj-lt"/>
              <a:buAutoNum type="arabicPeriod"/>
            </a:pPr>
            <a:r>
              <a:rPr lang="en-US" b="1" dirty="0"/>
              <a:t>Integration</a:t>
            </a:r>
            <a:r>
              <a:rPr lang="en-US" dirty="0"/>
              <a:t>: the virus integrates its DNA (called a </a:t>
            </a:r>
            <a:r>
              <a:rPr lang="en-US" b="1" dirty="0"/>
              <a:t>provirus</a:t>
            </a:r>
            <a:r>
              <a:rPr lang="en-US" dirty="0"/>
              <a:t>) into the host cell’s chromosomes. </a:t>
            </a:r>
          </a:p>
        </p:txBody>
      </p:sp>
      <p:pic>
        <p:nvPicPr>
          <p:cNvPr id="11" name="Content Placeholder 10" descr="A two-part figure shows virus assembly.  Part a shows half of a rod-shaped bacterium extending down to the lower right. There are many spheres inside, some darker than others. One of these spheres is labeled phage being assembled. On the outside of the structure, there is a white sphere attached by a small gray rod shape to the outside of the cell. This white sphere is labeled empty phage. Part b shows part of a cell at the top and at the bottom. There are many spheres, some darker and some lighter, in the space between the cells. The top cell has a dark bulge at its lower right. This bulge and a sphere attached to the lower cell by a thin cytoplasmic extension are both labeled virus budding from cell.">
            <a:extLst>
              <a:ext uri="{FF2B5EF4-FFF2-40B4-BE49-F238E27FC236}">
                <a16:creationId xmlns:a16="http://schemas.microsoft.com/office/drawing/2014/main" id="{14186BDB-4D29-B847-9950-A2E7AD4F7950}"/>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002779" y="3129671"/>
            <a:ext cx="5138442" cy="2936252"/>
          </a:xfrm>
        </p:spPr>
      </p:pic>
      <p:sp>
        <p:nvSpPr>
          <p:cNvPr id="9" name="Text Placeholder 8">
            <a:extLst>
              <a:ext uri="{FF2B5EF4-FFF2-40B4-BE49-F238E27FC236}">
                <a16:creationId xmlns:a16="http://schemas.microsoft.com/office/drawing/2014/main" id="{1A29AF4C-DD54-114A-B64D-946856D402C8}"/>
              </a:ext>
            </a:extLst>
          </p:cNvPr>
          <p:cNvSpPr>
            <a:spLocks noGrp="1"/>
          </p:cNvSpPr>
          <p:nvPr>
            <p:ph type="body" sz="quarter" idx="16"/>
          </p:nvPr>
        </p:nvSpPr>
        <p:spPr/>
        <p:txBody>
          <a:bodyPr/>
          <a:lstStyle/>
          <a:p>
            <a:r>
              <a:rPr lang="en-US" dirty="0"/>
              <a:t>Fig. 1.23 A virus infection</a:t>
            </a:r>
          </a:p>
        </p:txBody>
      </p:sp>
      <p:sp>
        <p:nvSpPr>
          <p:cNvPr id="6" name="Footer Placeholder 5">
            <a:extLst>
              <a:ext uri="{FF2B5EF4-FFF2-40B4-BE49-F238E27FC236}">
                <a16:creationId xmlns:a16="http://schemas.microsoft.com/office/drawing/2014/main" id="{435079BA-37A2-724B-BCD4-0715F0111737}"/>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3952718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32825-E691-014E-8358-7D8203B33D80}"/>
              </a:ext>
            </a:extLst>
          </p:cNvPr>
          <p:cNvSpPr>
            <a:spLocks noGrp="1"/>
          </p:cNvSpPr>
          <p:nvPr>
            <p:ph type="title"/>
          </p:nvPr>
        </p:nvSpPr>
        <p:spPr/>
        <p:txBody>
          <a:bodyPr>
            <a:normAutofit/>
          </a:bodyPr>
          <a:lstStyle/>
          <a:p>
            <a:r>
              <a:rPr lang="en-US" dirty="0"/>
              <a:t>1.5 | Green Cells: Volvox, an Experiment in Multicellularity</a:t>
            </a:r>
          </a:p>
        </p:txBody>
      </p:sp>
      <p:sp>
        <p:nvSpPr>
          <p:cNvPr id="3" name="Content Placeholder 2">
            <a:extLst>
              <a:ext uri="{FF2B5EF4-FFF2-40B4-BE49-F238E27FC236}">
                <a16:creationId xmlns:a16="http://schemas.microsoft.com/office/drawing/2014/main" id="{FF16984F-5B87-3C42-9D18-25FE790FE3EE}"/>
              </a:ext>
            </a:extLst>
          </p:cNvPr>
          <p:cNvSpPr>
            <a:spLocks noGrp="1"/>
          </p:cNvSpPr>
          <p:nvPr>
            <p:ph sz="quarter" idx="12"/>
          </p:nvPr>
        </p:nvSpPr>
        <p:spPr>
          <a:xfrm>
            <a:off x="228599" y="1710137"/>
            <a:ext cx="8703803" cy="1615690"/>
          </a:xfrm>
        </p:spPr>
        <p:txBody>
          <a:bodyPr/>
          <a:lstStyle/>
          <a:p>
            <a:r>
              <a:rPr lang="en-US" dirty="0"/>
              <a:t>Multicellularity has arisen from a single-celled organism. </a:t>
            </a:r>
          </a:p>
          <a:p>
            <a:r>
              <a:rPr lang="en-US" dirty="0"/>
              <a:t>An example is the </a:t>
            </a:r>
            <a:r>
              <a:rPr lang="en-US" i="1" dirty="0"/>
              <a:t>Volvox</a:t>
            </a:r>
            <a:r>
              <a:rPr lang="en-US" dirty="0"/>
              <a:t> which takes the form of a spherical group of thousands of cells embedded in a gelatinous matrix.</a:t>
            </a:r>
          </a:p>
          <a:p>
            <a:r>
              <a:rPr lang="en-US" i="1" dirty="0"/>
              <a:t>Volvox</a:t>
            </a:r>
            <a:r>
              <a:rPr lang="en-US" dirty="0"/>
              <a:t> and its relatives evolved from unicellular green algae.</a:t>
            </a:r>
          </a:p>
        </p:txBody>
      </p:sp>
      <p:pic>
        <p:nvPicPr>
          <p:cNvPr id="10" name="Content Placeholder 9" descr="Evolutionary experiments in multicelluarity. (a) Volvox carteri, a multicellular green alga. The smaller spheres inside the large sphere are “embryonic Volvoxes” undergoing development. (b) Dictyostelium aggregate composed of thousands of cells that swarmed together to form a fruiting structure.">
            <a:extLst>
              <a:ext uri="{FF2B5EF4-FFF2-40B4-BE49-F238E27FC236}">
                <a16:creationId xmlns:a16="http://schemas.microsoft.com/office/drawing/2014/main" id="{5BE4A93D-2C36-EA4F-A137-3EBE8D06797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2258535" y="3340047"/>
            <a:ext cx="4626930" cy="2726584"/>
          </a:xfrm>
        </p:spPr>
      </p:pic>
      <p:sp>
        <p:nvSpPr>
          <p:cNvPr id="8" name="Text Placeholder 7">
            <a:extLst>
              <a:ext uri="{FF2B5EF4-FFF2-40B4-BE49-F238E27FC236}">
                <a16:creationId xmlns:a16="http://schemas.microsoft.com/office/drawing/2014/main" id="{FCBE1A1C-50F9-E249-B8D6-BE20F8E96884}"/>
              </a:ext>
            </a:extLst>
          </p:cNvPr>
          <p:cNvSpPr>
            <a:spLocks noGrp="1"/>
          </p:cNvSpPr>
          <p:nvPr>
            <p:ph type="body" sz="quarter" idx="16"/>
          </p:nvPr>
        </p:nvSpPr>
        <p:spPr/>
        <p:txBody>
          <a:bodyPr/>
          <a:lstStyle/>
          <a:p>
            <a:r>
              <a:rPr lang="en-US" dirty="0"/>
              <a:t>Fig. 1.24 Evolutionary experiments in </a:t>
            </a:r>
            <a:r>
              <a:rPr lang="en-US" dirty="0" err="1"/>
              <a:t>multicelluarity</a:t>
            </a:r>
            <a:endParaRPr lang="en-US" dirty="0"/>
          </a:p>
        </p:txBody>
      </p:sp>
      <p:sp>
        <p:nvSpPr>
          <p:cNvPr id="6" name="Footer Placeholder 5">
            <a:extLst>
              <a:ext uri="{FF2B5EF4-FFF2-40B4-BE49-F238E27FC236}">
                <a16:creationId xmlns:a16="http://schemas.microsoft.com/office/drawing/2014/main" id="{D3052A35-DF57-6B4F-A7C9-59D632C4726E}"/>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26405097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185FE-3BB3-9D44-8CB1-CFCF8489DCB2}"/>
              </a:ext>
            </a:extLst>
          </p:cNvPr>
          <p:cNvSpPr>
            <a:spLocks noGrp="1"/>
          </p:cNvSpPr>
          <p:nvPr>
            <p:ph type="title"/>
          </p:nvPr>
        </p:nvSpPr>
        <p:spPr/>
        <p:txBody>
          <a:bodyPr/>
          <a:lstStyle/>
          <a:p>
            <a:r>
              <a:rPr lang="en-US" dirty="0"/>
              <a:t>1.6 | Engineering Linkage: Tissue Engineering</a:t>
            </a:r>
          </a:p>
        </p:txBody>
      </p:sp>
      <p:sp>
        <p:nvSpPr>
          <p:cNvPr id="7" name="Content Placeholder 6">
            <a:extLst>
              <a:ext uri="{FF2B5EF4-FFF2-40B4-BE49-F238E27FC236}">
                <a16:creationId xmlns:a16="http://schemas.microsoft.com/office/drawing/2014/main" id="{C3F0DF54-23E2-1949-A93A-172B1AE3C746}"/>
              </a:ext>
            </a:extLst>
          </p:cNvPr>
          <p:cNvSpPr>
            <a:spLocks noGrp="1"/>
          </p:cNvSpPr>
          <p:nvPr>
            <p:ph sz="quarter" idx="12"/>
          </p:nvPr>
        </p:nvSpPr>
        <p:spPr/>
        <p:txBody>
          <a:bodyPr>
            <a:normAutofit lnSpcReduction="10000"/>
          </a:bodyPr>
          <a:lstStyle/>
          <a:p>
            <a:r>
              <a:rPr lang="en-US" b="1" dirty="0"/>
              <a:t>Biocompatibility</a:t>
            </a:r>
            <a:r>
              <a:rPr lang="en-US" dirty="0"/>
              <a:t> is the major challenge in artificial organ development. </a:t>
            </a:r>
          </a:p>
          <a:p>
            <a:r>
              <a:rPr lang="en-US" dirty="0"/>
              <a:t>To increase biocompatibility we need to find a way to build an organ or tissue from living cells.</a:t>
            </a:r>
          </a:p>
          <a:p>
            <a:r>
              <a:rPr lang="en-US" dirty="0"/>
              <a:t>Major strategies:</a:t>
            </a:r>
          </a:p>
          <a:p>
            <a:pPr marL="577850" lvl="1" indent="-346075">
              <a:buFont typeface="+mj-lt"/>
              <a:buAutoNum type="arabicPeriod"/>
            </a:pPr>
            <a:r>
              <a:rPr lang="en-US" dirty="0"/>
              <a:t>Tissue engineering - enhanced cell culture, where cells are grown on a 3D patterned substrate (scaffold)</a:t>
            </a:r>
          </a:p>
          <a:p>
            <a:pPr marL="577850" lvl="1" indent="-346075">
              <a:buFont typeface="+mj-lt"/>
              <a:buAutoNum type="arabicPeriod"/>
            </a:pPr>
            <a:r>
              <a:rPr lang="en-US" dirty="0"/>
              <a:t>Making replacement organs - relies on the ability of cells to self-assemble into 3D aggregates known as </a:t>
            </a:r>
            <a:r>
              <a:rPr lang="en-US" b="1" dirty="0"/>
              <a:t>organoids</a:t>
            </a:r>
          </a:p>
        </p:txBody>
      </p:sp>
      <p:pic>
        <p:nvPicPr>
          <p:cNvPr id="11" name="Content Placeholder 10" descr="A photo shows an elongated thin tube like structure.">
            <a:extLst>
              <a:ext uri="{FF2B5EF4-FFF2-40B4-BE49-F238E27FC236}">
                <a16:creationId xmlns:a16="http://schemas.microsoft.com/office/drawing/2014/main" id="{A94821C5-95D4-854D-890E-86DB9ACC948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710113" y="1411212"/>
            <a:ext cx="4206875" cy="2716940"/>
          </a:xfrm>
        </p:spPr>
      </p:pic>
      <p:sp>
        <p:nvSpPr>
          <p:cNvPr id="9" name="Text Placeholder 8">
            <a:extLst>
              <a:ext uri="{FF2B5EF4-FFF2-40B4-BE49-F238E27FC236}">
                <a16:creationId xmlns:a16="http://schemas.microsoft.com/office/drawing/2014/main" id="{ADF2E6B7-85D6-D04E-9E21-B01B1670F6C8}"/>
              </a:ext>
            </a:extLst>
          </p:cNvPr>
          <p:cNvSpPr>
            <a:spLocks noGrp="1"/>
          </p:cNvSpPr>
          <p:nvPr>
            <p:ph type="body" sz="quarter" idx="16"/>
          </p:nvPr>
        </p:nvSpPr>
        <p:spPr>
          <a:xfrm>
            <a:off x="4710669" y="4224042"/>
            <a:ext cx="4206240" cy="2186530"/>
          </a:xfrm>
        </p:spPr>
        <p:txBody>
          <a:bodyPr>
            <a:normAutofit/>
          </a:bodyPr>
          <a:lstStyle/>
          <a:p>
            <a:r>
              <a:rPr lang="en-US" dirty="0"/>
              <a:t>Fig. 1.25 Replacement blood vessel that incorporates living cells, created using tissue engineering models</a:t>
            </a:r>
          </a:p>
        </p:txBody>
      </p:sp>
      <p:sp>
        <p:nvSpPr>
          <p:cNvPr id="6" name="Footer Placeholder 5">
            <a:extLst>
              <a:ext uri="{FF2B5EF4-FFF2-40B4-BE49-F238E27FC236}">
                <a16:creationId xmlns:a16="http://schemas.microsoft.com/office/drawing/2014/main" id="{7B4883F9-9D1B-D14E-99E7-81E39386B4C3}"/>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187774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F4CB6-9A5E-2F4B-A030-13916B90E825}"/>
              </a:ext>
            </a:extLst>
          </p:cNvPr>
          <p:cNvSpPr>
            <a:spLocks noGrp="1"/>
          </p:cNvSpPr>
          <p:nvPr>
            <p:ph type="title"/>
          </p:nvPr>
        </p:nvSpPr>
        <p:spPr/>
        <p:txBody>
          <a:bodyPr/>
          <a:lstStyle/>
          <a:p>
            <a:r>
              <a:rPr lang="en-US" dirty="0"/>
              <a:t>1.1 | The Discovery of Cells (3 of 3)</a:t>
            </a:r>
          </a:p>
        </p:txBody>
      </p:sp>
      <p:sp>
        <p:nvSpPr>
          <p:cNvPr id="3" name="Text Placeholder 2">
            <a:extLst>
              <a:ext uri="{FF2B5EF4-FFF2-40B4-BE49-F238E27FC236}">
                <a16:creationId xmlns:a16="http://schemas.microsoft.com/office/drawing/2014/main" id="{72507751-A721-7049-8B21-F61CA6DAA966}"/>
              </a:ext>
            </a:extLst>
          </p:cNvPr>
          <p:cNvSpPr>
            <a:spLocks noGrp="1"/>
          </p:cNvSpPr>
          <p:nvPr>
            <p:ph type="body" sz="quarter" idx="11"/>
          </p:nvPr>
        </p:nvSpPr>
        <p:spPr/>
        <p:txBody>
          <a:bodyPr/>
          <a:lstStyle/>
          <a:p>
            <a:r>
              <a:rPr lang="en-US" dirty="0"/>
              <a:t>Cell Theory</a:t>
            </a:r>
          </a:p>
        </p:txBody>
      </p:sp>
      <p:sp>
        <p:nvSpPr>
          <p:cNvPr id="4" name="Content Placeholder 3">
            <a:extLst>
              <a:ext uri="{FF2B5EF4-FFF2-40B4-BE49-F238E27FC236}">
                <a16:creationId xmlns:a16="http://schemas.microsoft.com/office/drawing/2014/main" id="{B9A5DA2D-69DA-7645-89D8-C8430139C4DF}"/>
              </a:ext>
            </a:extLst>
          </p:cNvPr>
          <p:cNvSpPr>
            <a:spLocks noGrp="1"/>
          </p:cNvSpPr>
          <p:nvPr>
            <p:ph sz="quarter" idx="12"/>
          </p:nvPr>
        </p:nvSpPr>
        <p:spPr/>
        <p:txBody>
          <a:bodyPr/>
          <a:lstStyle/>
          <a:p>
            <a:r>
              <a:rPr lang="en-US" dirty="0"/>
              <a:t>The </a:t>
            </a:r>
            <a:r>
              <a:rPr lang="en-US" b="1" dirty="0"/>
              <a:t>cell theory </a:t>
            </a:r>
            <a:r>
              <a:rPr lang="en-US" dirty="0"/>
              <a:t>was articulated in the mid-1800s by Matthias Schleiden, Theodor Schwann and Rudolf Virchow.</a:t>
            </a:r>
          </a:p>
          <a:p>
            <a:pPr lvl="1"/>
            <a:r>
              <a:rPr lang="en-US" dirty="0"/>
              <a:t>All organisms are composed or one or more cells.</a:t>
            </a:r>
          </a:p>
          <a:p>
            <a:pPr lvl="1"/>
            <a:r>
              <a:rPr lang="en-US" dirty="0"/>
              <a:t>The cell is the structural unit of life.</a:t>
            </a:r>
          </a:p>
          <a:p>
            <a:pPr lvl="1"/>
            <a:r>
              <a:rPr lang="en-US" dirty="0"/>
              <a:t>Cells arise only by division from a pre-existing cell.</a:t>
            </a:r>
          </a:p>
          <a:p>
            <a:r>
              <a:rPr lang="en-US" dirty="0"/>
              <a:t>Added since:</a:t>
            </a:r>
          </a:p>
          <a:p>
            <a:pPr lvl="1"/>
            <a:r>
              <a:rPr lang="en-US" dirty="0"/>
              <a:t>Cells contain genetic information (DNA) passed to next cell generation</a:t>
            </a:r>
          </a:p>
        </p:txBody>
      </p:sp>
      <p:sp>
        <p:nvSpPr>
          <p:cNvPr id="5" name="Footer Placeholder 4">
            <a:extLst>
              <a:ext uri="{FF2B5EF4-FFF2-40B4-BE49-F238E27FC236}">
                <a16:creationId xmlns:a16="http://schemas.microsoft.com/office/drawing/2014/main" id="{29CB2DB0-142A-924A-A433-B4775CB6910F}"/>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4229476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Title 1"/>
          <p:cNvSpPr>
            <a:spLocks noGrp="1" noChangeArrowheads="1"/>
          </p:cNvSpPr>
          <p:nvPr>
            <p:ph type="title"/>
          </p:nvPr>
        </p:nvSpPr>
        <p:spPr/>
        <p:txBody>
          <a:bodyPr/>
          <a:lstStyle/>
          <a:p>
            <a:r>
              <a:rPr lang="en-US"/>
              <a:t>Copyright</a:t>
            </a:r>
            <a:endParaRPr lang="en-US" dirty="0"/>
          </a:p>
        </p:txBody>
      </p:sp>
      <p:sp>
        <p:nvSpPr>
          <p:cNvPr id="51205" name="Content Placeholder 3"/>
          <p:cNvSpPr>
            <a:spLocks noGrp="1" noChangeArrowheads="1"/>
          </p:cNvSpPr>
          <p:nvPr>
            <p:ph sz="quarter" idx="16"/>
          </p:nvPr>
        </p:nvSpPr>
        <p:spPr/>
        <p:txBody>
          <a:bodyPr/>
          <a:lstStyle/>
          <a:p>
            <a:r>
              <a:rPr lang="en-US" b="1" dirty="0"/>
              <a:t>Copyright 2020 John Wiley &amp; Sons, Inc.</a:t>
            </a:r>
          </a:p>
          <a:p>
            <a:r>
              <a:rPr lang="en-US" dirty="0"/>
              <a:t>All rights reserved. Reproduction or translation of this work beyond that permitted in section 117 of the 1976 United States Copyright Act without express permission of the copyright owner is unlawful. Request for further information should be addressed to the Permissions Department, John Wiley &amp; Sons, Inc. The purchaser may make back-up copies for his/her own use only and not for distribution or resale. The Publisher assumes no responsibility for errors, omissions, or damages caused by the use of these programs or from the use of the information herein.</a:t>
            </a:r>
          </a:p>
        </p:txBody>
      </p:sp>
      <p:sp>
        <p:nvSpPr>
          <p:cNvPr id="2" name="Footer Placeholder 1">
            <a:extLst>
              <a:ext uri="{FF2B5EF4-FFF2-40B4-BE49-F238E27FC236}">
                <a16:creationId xmlns:a16="http://schemas.microsoft.com/office/drawing/2014/main" id="{30153D8C-57AF-C64F-9257-1FB1875144C8}"/>
              </a:ext>
            </a:extLst>
          </p:cNvPr>
          <p:cNvSpPr>
            <a:spLocks noGrp="1"/>
          </p:cNvSpPr>
          <p:nvPr>
            <p:ph type="ftr" sz="quarter" idx="11"/>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56553011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4A643-FF10-6B4E-AFC4-8B65D63AA404}"/>
              </a:ext>
            </a:extLst>
          </p:cNvPr>
          <p:cNvSpPr>
            <a:spLocks noGrp="1"/>
          </p:cNvSpPr>
          <p:nvPr>
            <p:ph type="title"/>
          </p:nvPr>
        </p:nvSpPr>
        <p:spPr/>
        <p:txBody>
          <a:bodyPr/>
          <a:lstStyle/>
          <a:p>
            <a:r>
              <a:rPr lang="en-US" dirty="0"/>
              <a:t>1.2 | Basic Properties of Cells (1 of 11)</a:t>
            </a:r>
          </a:p>
        </p:txBody>
      </p:sp>
      <p:sp>
        <p:nvSpPr>
          <p:cNvPr id="3" name="Text Placeholder 2">
            <a:extLst>
              <a:ext uri="{FF2B5EF4-FFF2-40B4-BE49-F238E27FC236}">
                <a16:creationId xmlns:a16="http://schemas.microsoft.com/office/drawing/2014/main" id="{D3735E87-F830-E944-9CF4-D633DEB853CF}"/>
              </a:ext>
            </a:extLst>
          </p:cNvPr>
          <p:cNvSpPr>
            <a:spLocks noGrp="1"/>
          </p:cNvSpPr>
          <p:nvPr>
            <p:ph type="body" sz="quarter" idx="11"/>
          </p:nvPr>
        </p:nvSpPr>
        <p:spPr/>
        <p:txBody>
          <a:bodyPr/>
          <a:lstStyle/>
          <a:p>
            <a:r>
              <a:rPr lang="en-US" dirty="0"/>
              <a:t>Cells are Highly Complex and Organized</a:t>
            </a:r>
          </a:p>
        </p:txBody>
      </p:sp>
      <p:sp>
        <p:nvSpPr>
          <p:cNvPr id="4" name="Content Placeholder 3">
            <a:extLst>
              <a:ext uri="{FF2B5EF4-FFF2-40B4-BE49-F238E27FC236}">
                <a16:creationId xmlns:a16="http://schemas.microsoft.com/office/drawing/2014/main" id="{070AE248-11DC-824A-BA86-7DC1E4A90922}"/>
              </a:ext>
            </a:extLst>
          </p:cNvPr>
          <p:cNvSpPr>
            <a:spLocks noGrp="1"/>
          </p:cNvSpPr>
          <p:nvPr>
            <p:ph sz="quarter" idx="12"/>
          </p:nvPr>
        </p:nvSpPr>
        <p:spPr>
          <a:xfrm>
            <a:off x="228600" y="1753849"/>
            <a:ext cx="3801234" cy="4652780"/>
          </a:xfrm>
        </p:spPr>
        <p:txBody>
          <a:bodyPr/>
          <a:lstStyle/>
          <a:p>
            <a:r>
              <a:rPr lang="en-US" dirty="0"/>
              <a:t>Life is the most basic property of cells.</a:t>
            </a:r>
          </a:p>
          <a:p>
            <a:r>
              <a:rPr lang="en-US" dirty="0"/>
              <a:t>Cells can grow and reproduce in culture for extended periods.</a:t>
            </a:r>
          </a:p>
          <a:p>
            <a:r>
              <a:rPr lang="en-US" dirty="0"/>
              <a:t>HeLa cells are cultured tumor cells isolated from a cancer patient (</a:t>
            </a:r>
            <a:r>
              <a:rPr lang="en-US" u="sng" dirty="0"/>
              <a:t>He</a:t>
            </a:r>
            <a:r>
              <a:rPr lang="en-US" dirty="0"/>
              <a:t>nrietta </a:t>
            </a:r>
            <a:r>
              <a:rPr lang="en-US" u="sng" dirty="0"/>
              <a:t>La</a:t>
            </a:r>
            <a:r>
              <a:rPr lang="en-US" dirty="0"/>
              <a:t>cks)</a:t>
            </a:r>
          </a:p>
          <a:p>
            <a:r>
              <a:rPr lang="en-US" dirty="0"/>
              <a:t>Cultured cells are an essential tool for cell biologists.</a:t>
            </a:r>
          </a:p>
        </p:txBody>
      </p:sp>
      <p:pic>
        <p:nvPicPr>
          <p:cNvPr id="9" name="Content Placeholder 8" descr="HeLa cells, such as the ones pictured here, were the first human cells to be kept in culture for long periods of time and are still in use today. Unlike normal cells, which have a finite lifetime in culture, these cancerous HeLa cells can be cultured indefinitely as long as conditions are favorable to support cell growth and division.">
            <a:extLst>
              <a:ext uri="{FF2B5EF4-FFF2-40B4-BE49-F238E27FC236}">
                <a16:creationId xmlns:a16="http://schemas.microsoft.com/office/drawing/2014/main" id="{DD02FD5C-70A2-7341-9990-F5734A225A7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232135" y="1827119"/>
            <a:ext cx="4684853" cy="3917647"/>
          </a:xfrm>
        </p:spPr>
      </p:pic>
      <p:sp>
        <p:nvSpPr>
          <p:cNvPr id="6" name="Text Placeholder 5">
            <a:extLst>
              <a:ext uri="{FF2B5EF4-FFF2-40B4-BE49-F238E27FC236}">
                <a16:creationId xmlns:a16="http://schemas.microsoft.com/office/drawing/2014/main" id="{0DA2F1BD-EA1C-BE4D-A221-E159296865FF}"/>
              </a:ext>
            </a:extLst>
          </p:cNvPr>
          <p:cNvSpPr>
            <a:spLocks noGrp="1"/>
          </p:cNvSpPr>
          <p:nvPr>
            <p:ph type="body" sz="quarter" idx="16"/>
          </p:nvPr>
        </p:nvSpPr>
        <p:spPr>
          <a:xfrm>
            <a:off x="4175490" y="5745345"/>
            <a:ext cx="4741419" cy="665227"/>
          </a:xfrm>
        </p:spPr>
        <p:txBody>
          <a:bodyPr anchor="t"/>
          <a:lstStyle/>
          <a:p>
            <a:r>
              <a:rPr lang="en-US" dirty="0"/>
              <a:t>Fig. 1.2 HeLa cells</a:t>
            </a:r>
          </a:p>
        </p:txBody>
      </p:sp>
      <p:sp>
        <p:nvSpPr>
          <p:cNvPr id="7" name="Footer Placeholder 6">
            <a:extLst>
              <a:ext uri="{FF2B5EF4-FFF2-40B4-BE49-F238E27FC236}">
                <a16:creationId xmlns:a16="http://schemas.microsoft.com/office/drawing/2014/main" id="{B1A5D33D-8585-DD4D-8D8B-A09CE8AEA2B4}"/>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4222868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4A643-FF10-6B4E-AFC4-8B65D63AA404}"/>
              </a:ext>
            </a:extLst>
          </p:cNvPr>
          <p:cNvSpPr>
            <a:spLocks noGrp="1"/>
          </p:cNvSpPr>
          <p:nvPr>
            <p:ph type="title"/>
          </p:nvPr>
        </p:nvSpPr>
        <p:spPr/>
        <p:txBody>
          <a:bodyPr/>
          <a:lstStyle/>
          <a:p>
            <a:r>
              <a:rPr lang="en-US" dirty="0"/>
              <a:t>1.2 | Basic Properties of Cells (2 of 11)</a:t>
            </a:r>
          </a:p>
        </p:txBody>
      </p:sp>
      <p:sp>
        <p:nvSpPr>
          <p:cNvPr id="3" name="Text Placeholder 2">
            <a:extLst>
              <a:ext uri="{FF2B5EF4-FFF2-40B4-BE49-F238E27FC236}">
                <a16:creationId xmlns:a16="http://schemas.microsoft.com/office/drawing/2014/main" id="{D3735E87-F830-E944-9CF4-D633DEB853CF}"/>
              </a:ext>
            </a:extLst>
          </p:cNvPr>
          <p:cNvSpPr>
            <a:spLocks noGrp="1"/>
          </p:cNvSpPr>
          <p:nvPr>
            <p:ph type="body" sz="quarter" idx="11"/>
          </p:nvPr>
        </p:nvSpPr>
        <p:spPr/>
        <p:txBody>
          <a:bodyPr/>
          <a:lstStyle/>
          <a:p>
            <a:r>
              <a:rPr lang="en-US"/>
              <a:t>Cells are Highly Complex and Organized</a:t>
            </a:r>
            <a:endParaRPr lang="en-US" dirty="0"/>
          </a:p>
        </p:txBody>
      </p:sp>
      <p:sp>
        <p:nvSpPr>
          <p:cNvPr id="19" name="Content Placeholder 18">
            <a:extLst>
              <a:ext uri="{FF2B5EF4-FFF2-40B4-BE49-F238E27FC236}">
                <a16:creationId xmlns:a16="http://schemas.microsoft.com/office/drawing/2014/main" id="{1E0ABAB6-A6E5-C343-B595-C329775A147A}"/>
              </a:ext>
            </a:extLst>
          </p:cNvPr>
          <p:cNvSpPr>
            <a:spLocks noGrp="1"/>
          </p:cNvSpPr>
          <p:nvPr>
            <p:ph sz="quarter" idx="12"/>
          </p:nvPr>
        </p:nvSpPr>
        <p:spPr>
          <a:xfrm>
            <a:off x="228599" y="1753849"/>
            <a:ext cx="3558473" cy="2486378"/>
          </a:xfrm>
        </p:spPr>
        <p:txBody>
          <a:bodyPr/>
          <a:lstStyle/>
          <a:p>
            <a:r>
              <a:rPr lang="en-US" dirty="0"/>
              <a:t>Cellular processes are highly regulated.</a:t>
            </a:r>
          </a:p>
          <a:p>
            <a:r>
              <a:rPr lang="en-US" dirty="0"/>
              <a:t>Cells from different species share similar structure, composition, and metabolic features.</a:t>
            </a:r>
          </a:p>
        </p:txBody>
      </p:sp>
      <p:pic>
        <p:nvPicPr>
          <p:cNvPr id="23" name="Content Placeholder 22" descr="A seven-part figure shows different levels of cellular and molecular organization.  At the top, a blue-stained villus is shown as a half-oval that extends from the lower left toward the upper right. It has many small ovals lined up vertically with their long sides close together. These form a line of pink ovals separated from the outer wall of the villus by a blue region. This line of ovals runs from the middle left, makes a loop at the upper right, and runs back to the lower left. Between the top and bottom lines of ovals, there is a central region with more irregular pink structures. A close-up of one of the ovals shows a scanning electron micrograph of the villus wall with its outer surface at the top. This is labeled Inset 1. There are long, vertical rectangular cells lined up from left to right with their long sides adjacent from left to right. There is an oval in the center of each rectangle that has a dark boundary and a grainy appearance inside. Many tiny ovals with lines inside are labeled as mitochondria. There is a thin region along the top horizontal surface that has many long rectangular structures packed together vertically and labeled as apical microvilli. The entire structure is about 50 micrometers in length. Two close-ups of this micrograph are shown. The first close-up, labeled Inset 2, shows a region at the top boundary as a micrograph with many very long, thin, vertical structures that extend upward to semicircular tips. They are dark with vertical lines inside. Beneath them, there is a lighter area with threadlike structures inside as well as relatively large structures that are made up of many lines to form overall long rectangles. Some of these are continuous with the lines inside the vertical structures that extend above. The entire structure is about 10 micrometers in length and each line extending up is about 6 micrometers in height. A closeup of a region within one vertical structure shows many yellow structures intermediate between a cube shape and a sphere shape with many bumps on their surface and a dark spot in the center. There are four of these shown lined up vertically with others above, below, and behind. The second close-up of Inset 1 is a micrograph labeled Inset 4 that shows an oval structure oriented diagonally from upper left to lower right. It has lines extending across it that each consist of two parallel lines. Some extend all the way across and some extend part way. There are dark spots scattered between these. The entire structure is about 0.5 micrometers in width and 30 micrometers in length. A close-up of a rectangle in the middle of this, labeled Inset 5, shows a semicircle of a white line with little spheres attached to it by stalks. A close-up of this labeled Inset 6 shows a black, roughly oval, horizontal structure across the bottom with white circles inside it. There is a white, slightly wavy line that forms a circle slightly beneath the outer borders. On the right side, there is a white line forming an irregular circle with a smaller white-outlined circle on its left side, in the center of the overall black structure. There is a small white-outlined circle on the left side. Above this black structure, there is a yellow background with some orange around the edges on the left, right, and top. A thin vertical black stalk connects the base to a triangular structure, producing a tree-like silhouette. Within the triangular structure, there is an irregular white line slightly beneath the edges but pinched in at top and bottom, with a small, white-outlined circle beneath the bottom center space provided by this pinching in of the outer circle. There are white-outlined circles on the left and right inside the outer circle, with a tiny white-outline circle within the top of the right-hand circle. A close-up of this triangular shape, labeled Inset 7, shows a red vertical linear structure consisting of many spheres with two roughly oval, but highly irregular, structures extending from the top left and right. These structures are symmetrical and both contain many spheres of yellow, red, and blue.">
            <a:extLst>
              <a:ext uri="{FF2B5EF4-FFF2-40B4-BE49-F238E27FC236}">
                <a16:creationId xmlns:a16="http://schemas.microsoft.com/office/drawing/2014/main" id="{82A63520-13A9-B54B-96BC-F7FB854EC1B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900361" y="1682986"/>
            <a:ext cx="5033247" cy="4718668"/>
          </a:xfrm>
        </p:spPr>
      </p:pic>
      <p:sp>
        <p:nvSpPr>
          <p:cNvPr id="21" name="Text Placeholder 20">
            <a:extLst>
              <a:ext uri="{FF2B5EF4-FFF2-40B4-BE49-F238E27FC236}">
                <a16:creationId xmlns:a16="http://schemas.microsoft.com/office/drawing/2014/main" id="{CC576DDB-68E9-CD44-95AC-46B0F2720BCF}"/>
              </a:ext>
            </a:extLst>
          </p:cNvPr>
          <p:cNvSpPr>
            <a:spLocks noGrp="1"/>
          </p:cNvSpPr>
          <p:nvPr>
            <p:ph type="body" sz="quarter" idx="16"/>
          </p:nvPr>
        </p:nvSpPr>
        <p:spPr>
          <a:xfrm>
            <a:off x="786032" y="5816600"/>
            <a:ext cx="3090053" cy="593972"/>
          </a:xfrm>
        </p:spPr>
        <p:txBody>
          <a:bodyPr>
            <a:normAutofit lnSpcReduction="10000"/>
          </a:bodyPr>
          <a:lstStyle/>
          <a:p>
            <a:r>
              <a:rPr lang="en-US" altLang="en-US" dirty="0">
                <a:latin typeface="Arial-BoldMT" charset="0"/>
              </a:rPr>
              <a:t>Fig. 1.3 Levels of cellular and molecular organization</a:t>
            </a:r>
          </a:p>
        </p:txBody>
      </p:sp>
      <p:sp>
        <p:nvSpPr>
          <p:cNvPr id="7" name="Footer Placeholder 6">
            <a:extLst>
              <a:ext uri="{FF2B5EF4-FFF2-40B4-BE49-F238E27FC236}">
                <a16:creationId xmlns:a16="http://schemas.microsoft.com/office/drawing/2014/main" id="{B1A5D33D-8585-DD4D-8D8B-A09CE8AEA2B4}"/>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6632167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DF324-AF35-9F49-B25F-C8F1BAA1FB74}"/>
              </a:ext>
            </a:extLst>
          </p:cNvPr>
          <p:cNvSpPr>
            <a:spLocks noGrp="1"/>
          </p:cNvSpPr>
          <p:nvPr>
            <p:ph type="title"/>
          </p:nvPr>
        </p:nvSpPr>
        <p:spPr/>
        <p:txBody>
          <a:bodyPr/>
          <a:lstStyle/>
          <a:p>
            <a:r>
              <a:rPr lang="en-US" dirty="0"/>
              <a:t>1.2 | Basic Properties of Cells (3 of 11)</a:t>
            </a:r>
          </a:p>
        </p:txBody>
      </p:sp>
      <p:sp>
        <p:nvSpPr>
          <p:cNvPr id="3" name="Text Placeholder 2">
            <a:extLst>
              <a:ext uri="{FF2B5EF4-FFF2-40B4-BE49-F238E27FC236}">
                <a16:creationId xmlns:a16="http://schemas.microsoft.com/office/drawing/2014/main" id="{5CC89783-3CC2-FB4A-8BD8-CEE477095405}"/>
              </a:ext>
            </a:extLst>
          </p:cNvPr>
          <p:cNvSpPr>
            <a:spLocks noGrp="1"/>
          </p:cNvSpPr>
          <p:nvPr>
            <p:ph type="body" sz="quarter" idx="11"/>
          </p:nvPr>
        </p:nvSpPr>
        <p:spPr/>
        <p:txBody>
          <a:bodyPr/>
          <a:lstStyle/>
          <a:p>
            <a:r>
              <a:rPr lang="en-US" dirty="0"/>
              <a:t>Cells Possess a Genetic Program and the Means to Use It</a:t>
            </a:r>
          </a:p>
        </p:txBody>
      </p:sp>
      <p:sp>
        <p:nvSpPr>
          <p:cNvPr id="4" name="Content Placeholder 3">
            <a:extLst>
              <a:ext uri="{FF2B5EF4-FFF2-40B4-BE49-F238E27FC236}">
                <a16:creationId xmlns:a16="http://schemas.microsoft.com/office/drawing/2014/main" id="{F3699858-F10B-2A41-A1A3-C8A40625653D}"/>
              </a:ext>
            </a:extLst>
          </p:cNvPr>
          <p:cNvSpPr>
            <a:spLocks noGrp="1"/>
          </p:cNvSpPr>
          <p:nvPr>
            <p:ph sz="quarter" idx="12"/>
          </p:nvPr>
        </p:nvSpPr>
        <p:spPr/>
        <p:txBody>
          <a:bodyPr/>
          <a:lstStyle/>
          <a:p>
            <a:r>
              <a:rPr lang="en-US" dirty="0"/>
              <a:t>Information for building an organism is encoded in genes (constructed from DNA) and packaged into a set of chromosomes within the cell nucleus. </a:t>
            </a:r>
          </a:p>
          <a:p>
            <a:r>
              <a:rPr lang="en-US" dirty="0"/>
              <a:t>Genes store information and instructions for:</a:t>
            </a:r>
          </a:p>
          <a:p>
            <a:r>
              <a:rPr lang="en-US" dirty="0"/>
              <a:t>Constructing cellular structures, the directions for</a:t>
            </a:r>
          </a:p>
          <a:p>
            <a:r>
              <a:rPr lang="en-US" dirty="0"/>
              <a:t>Running cellular activities, and the program for </a:t>
            </a:r>
          </a:p>
          <a:p>
            <a:r>
              <a:rPr lang="en-US" dirty="0"/>
              <a:t>Making more of themselves. </a:t>
            </a:r>
          </a:p>
          <a:p>
            <a:r>
              <a:rPr lang="en-US" dirty="0"/>
              <a:t>Genetic information can be haploid or diploid in cells</a:t>
            </a:r>
          </a:p>
        </p:txBody>
      </p:sp>
      <p:sp>
        <p:nvSpPr>
          <p:cNvPr id="5" name="Footer Placeholder 4">
            <a:extLst>
              <a:ext uri="{FF2B5EF4-FFF2-40B4-BE49-F238E27FC236}">
                <a16:creationId xmlns:a16="http://schemas.microsoft.com/office/drawing/2014/main" id="{9FAF379C-51B0-C342-937A-D00DEE662F48}"/>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1942278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27455-22CD-3741-83FE-B2F6F2FF7CFC}"/>
              </a:ext>
            </a:extLst>
          </p:cNvPr>
          <p:cNvSpPr>
            <a:spLocks noGrp="1"/>
          </p:cNvSpPr>
          <p:nvPr>
            <p:ph type="title"/>
          </p:nvPr>
        </p:nvSpPr>
        <p:spPr/>
        <p:txBody>
          <a:bodyPr/>
          <a:lstStyle/>
          <a:p>
            <a:r>
              <a:rPr lang="en-US" dirty="0"/>
              <a:t>1.2 | Basic Properties of Cells (4 of 11)</a:t>
            </a:r>
          </a:p>
        </p:txBody>
      </p:sp>
      <p:sp>
        <p:nvSpPr>
          <p:cNvPr id="6" name="Text Placeholder 5">
            <a:extLst>
              <a:ext uri="{FF2B5EF4-FFF2-40B4-BE49-F238E27FC236}">
                <a16:creationId xmlns:a16="http://schemas.microsoft.com/office/drawing/2014/main" id="{9D36AE4B-BA7B-BA4A-9B2B-C063F522437B}"/>
              </a:ext>
            </a:extLst>
          </p:cNvPr>
          <p:cNvSpPr>
            <a:spLocks noGrp="1"/>
          </p:cNvSpPr>
          <p:nvPr>
            <p:ph type="body" sz="quarter" idx="11"/>
          </p:nvPr>
        </p:nvSpPr>
        <p:spPr/>
        <p:txBody>
          <a:bodyPr/>
          <a:lstStyle/>
          <a:p>
            <a:r>
              <a:rPr lang="en-US" dirty="0"/>
              <a:t>Cells Are Capable of Producing More of Themselves</a:t>
            </a:r>
          </a:p>
        </p:txBody>
      </p:sp>
      <p:sp>
        <p:nvSpPr>
          <p:cNvPr id="7" name="Content Placeholder 6">
            <a:extLst>
              <a:ext uri="{FF2B5EF4-FFF2-40B4-BE49-F238E27FC236}">
                <a16:creationId xmlns:a16="http://schemas.microsoft.com/office/drawing/2014/main" id="{17BFAC65-9182-5B48-8E72-04C12355CFB3}"/>
              </a:ext>
            </a:extLst>
          </p:cNvPr>
          <p:cNvSpPr>
            <a:spLocks noGrp="1"/>
          </p:cNvSpPr>
          <p:nvPr>
            <p:ph sz="quarter" idx="12"/>
          </p:nvPr>
        </p:nvSpPr>
        <p:spPr>
          <a:xfrm>
            <a:off x="228599" y="1753849"/>
            <a:ext cx="3679853" cy="4652780"/>
          </a:xfrm>
        </p:spPr>
        <p:txBody>
          <a:bodyPr/>
          <a:lstStyle/>
          <a:p>
            <a:r>
              <a:rPr lang="en-US" dirty="0"/>
              <a:t>Cells reproduce by division, a process in which the contents of a “mother” cell are distributed into two “daughter” cells. </a:t>
            </a:r>
          </a:p>
        </p:txBody>
      </p:sp>
      <p:pic>
        <p:nvPicPr>
          <p:cNvPr id="11" name="Content Placeholder 10" descr="A spherical structure has a granular appearance and is surrounded by a fainter concentric layer.   There is a blue oval indicated by an arrow on the lower left on the outer surface of the granular inner circle, which appears to be slightly indented to accommodate it. Another piece of blue is visible slightly deeper within the structure.">
            <a:extLst>
              <a:ext uri="{FF2B5EF4-FFF2-40B4-BE49-F238E27FC236}">
                <a16:creationId xmlns:a16="http://schemas.microsoft.com/office/drawing/2014/main" id="{FB1230B6-2979-B44C-80D3-0C92CD2D482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965097" y="1765109"/>
            <a:ext cx="4951891" cy="4305992"/>
          </a:xfrm>
        </p:spPr>
      </p:pic>
      <p:sp>
        <p:nvSpPr>
          <p:cNvPr id="9" name="Text Placeholder 8">
            <a:extLst>
              <a:ext uri="{FF2B5EF4-FFF2-40B4-BE49-F238E27FC236}">
                <a16:creationId xmlns:a16="http://schemas.microsoft.com/office/drawing/2014/main" id="{61E4ED09-FD55-1E4A-9C06-B7428C02BCDD}"/>
              </a:ext>
            </a:extLst>
          </p:cNvPr>
          <p:cNvSpPr>
            <a:spLocks noGrp="1"/>
          </p:cNvSpPr>
          <p:nvPr>
            <p:ph type="body" sz="quarter" idx="16"/>
          </p:nvPr>
        </p:nvSpPr>
        <p:spPr>
          <a:xfrm>
            <a:off x="3908453" y="5931462"/>
            <a:ext cx="5008456" cy="479110"/>
          </a:xfrm>
        </p:spPr>
        <p:txBody>
          <a:bodyPr anchor="t"/>
          <a:lstStyle/>
          <a:p>
            <a:r>
              <a:rPr lang="en-US" dirty="0"/>
              <a:t>Fig. 1.4 Cell Reproduction</a:t>
            </a:r>
          </a:p>
        </p:txBody>
      </p:sp>
      <p:sp>
        <p:nvSpPr>
          <p:cNvPr id="5" name="Footer Placeholder 4">
            <a:extLst>
              <a:ext uri="{FF2B5EF4-FFF2-40B4-BE49-F238E27FC236}">
                <a16:creationId xmlns:a16="http://schemas.microsoft.com/office/drawing/2014/main" id="{C54864F3-22E8-BF42-B4D8-FD986DA6F45B}"/>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439320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3D4B3-3F22-2345-B864-E8B563265C36}"/>
              </a:ext>
            </a:extLst>
          </p:cNvPr>
          <p:cNvSpPr>
            <a:spLocks noGrp="1"/>
          </p:cNvSpPr>
          <p:nvPr>
            <p:ph type="title"/>
          </p:nvPr>
        </p:nvSpPr>
        <p:spPr/>
        <p:txBody>
          <a:bodyPr/>
          <a:lstStyle/>
          <a:p>
            <a:r>
              <a:rPr lang="en-US" dirty="0"/>
              <a:t>1.2 | Basic Properties of Cells (5 of 11)</a:t>
            </a:r>
          </a:p>
        </p:txBody>
      </p:sp>
      <p:sp>
        <p:nvSpPr>
          <p:cNvPr id="3" name="Text Placeholder 2">
            <a:extLst>
              <a:ext uri="{FF2B5EF4-FFF2-40B4-BE49-F238E27FC236}">
                <a16:creationId xmlns:a16="http://schemas.microsoft.com/office/drawing/2014/main" id="{3230D628-FA03-374E-9B02-AD29BD8F82C1}"/>
              </a:ext>
            </a:extLst>
          </p:cNvPr>
          <p:cNvSpPr>
            <a:spLocks noGrp="1"/>
          </p:cNvSpPr>
          <p:nvPr>
            <p:ph type="body" sz="quarter" idx="11"/>
          </p:nvPr>
        </p:nvSpPr>
        <p:spPr/>
        <p:txBody>
          <a:bodyPr/>
          <a:lstStyle/>
          <a:p>
            <a:r>
              <a:rPr lang="en-US" dirty="0"/>
              <a:t>Cells Acquire and Utilize Energy</a:t>
            </a:r>
          </a:p>
        </p:txBody>
      </p:sp>
      <p:sp>
        <p:nvSpPr>
          <p:cNvPr id="4" name="Content Placeholder 3">
            <a:extLst>
              <a:ext uri="{FF2B5EF4-FFF2-40B4-BE49-F238E27FC236}">
                <a16:creationId xmlns:a16="http://schemas.microsoft.com/office/drawing/2014/main" id="{E2A31A69-AC7A-4B44-8722-C461839111F7}"/>
              </a:ext>
            </a:extLst>
          </p:cNvPr>
          <p:cNvSpPr>
            <a:spLocks noGrp="1"/>
          </p:cNvSpPr>
          <p:nvPr>
            <p:ph sz="quarter" idx="12"/>
          </p:nvPr>
        </p:nvSpPr>
        <p:spPr>
          <a:xfrm>
            <a:off x="228600" y="1753849"/>
            <a:ext cx="3445184" cy="4652780"/>
          </a:xfrm>
        </p:spPr>
        <p:txBody>
          <a:bodyPr/>
          <a:lstStyle/>
          <a:p>
            <a:r>
              <a:rPr lang="en-US" dirty="0"/>
              <a:t>Photosynthesis provides fuel for all living organisms.</a:t>
            </a:r>
          </a:p>
          <a:p>
            <a:r>
              <a:rPr lang="en-US" dirty="0"/>
              <a:t>Animal cells derive energy from the products of photosynthesis, mainly in the form of glucose.</a:t>
            </a:r>
          </a:p>
          <a:p>
            <a:r>
              <a:rPr lang="en-US" dirty="0"/>
              <a:t>Cells can store glucose bond energy in ATP—a molecule with readily available energy.</a:t>
            </a:r>
          </a:p>
        </p:txBody>
      </p:sp>
      <p:pic>
        <p:nvPicPr>
          <p:cNvPr id="9" name="Content Placeholder 8" descr="Acquiring energy. A living cell of the filamentous alga Spirogyra. The ribbon-like chloroplast, which is seen to zigzag through the cell, is the site where energy from sunlight is captured and converted to chemical energy during photosynthesis.">
            <a:extLst>
              <a:ext uri="{FF2B5EF4-FFF2-40B4-BE49-F238E27FC236}">
                <a16:creationId xmlns:a16="http://schemas.microsoft.com/office/drawing/2014/main" id="{404BEDFA-A569-0044-B568-A1BE4C38ED9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3783565" y="1892577"/>
            <a:ext cx="5133424" cy="2849356"/>
          </a:xfrm>
        </p:spPr>
      </p:pic>
      <p:sp>
        <p:nvSpPr>
          <p:cNvPr id="6" name="Text Placeholder 5">
            <a:extLst>
              <a:ext uri="{FF2B5EF4-FFF2-40B4-BE49-F238E27FC236}">
                <a16:creationId xmlns:a16="http://schemas.microsoft.com/office/drawing/2014/main" id="{6458DC96-D057-5C46-89A0-543D3257152D}"/>
              </a:ext>
            </a:extLst>
          </p:cNvPr>
          <p:cNvSpPr>
            <a:spLocks noGrp="1"/>
          </p:cNvSpPr>
          <p:nvPr>
            <p:ph type="body" sz="quarter" idx="16"/>
          </p:nvPr>
        </p:nvSpPr>
        <p:spPr>
          <a:xfrm>
            <a:off x="3722336" y="4895681"/>
            <a:ext cx="5194573" cy="1514891"/>
          </a:xfrm>
        </p:spPr>
        <p:txBody>
          <a:bodyPr anchor="t"/>
          <a:lstStyle/>
          <a:p>
            <a:r>
              <a:rPr lang="en-US" dirty="0"/>
              <a:t>Fig. 1.5 Acquiring energy</a:t>
            </a:r>
          </a:p>
        </p:txBody>
      </p:sp>
      <p:sp>
        <p:nvSpPr>
          <p:cNvPr id="7" name="Footer Placeholder 6">
            <a:extLst>
              <a:ext uri="{FF2B5EF4-FFF2-40B4-BE49-F238E27FC236}">
                <a16:creationId xmlns:a16="http://schemas.microsoft.com/office/drawing/2014/main" id="{044E41B7-BFEE-2847-A803-8F14534A82F8}"/>
              </a:ext>
            </a:extLst>
          </p:cNvPr>
          <p:cNvSpPr>
            <a:spLocks noGrp="1"/>
          </p:cNvSpPr>
          <p:nvPr>
            <p:ph type="ftr" sz="quarter" idx="10"/>
          </p:nvPr>
        </p:nvSpPr>
        <p:spPr/>
        <p:txBody>
          <a:bodyPr/>
          <a:lstStyle/>
          <a:p>
            <a:r>
              <a:rPr lang="en-US"/>
              <a:t>Copyright © 2020 John Wiley &amp; Sons, Inc. </a:t>
            </a:r>
            <a:endParaRPr lang="en-US" dirty="0"/>
          </a:p>
        </p:txBody>
      </p:sp>
    </p:spTree>
    <p:extLst>
      <p:ext uri="{BB962C8B-B14F-4D97-AF65-F5344CB8AC3E}">
        <p14:creationId xmlns:p14="http://schemas.microsoft.com/office/powerpoint/2010/main" val="3231156310"/>
      </p:ext>
    </p:extLst>
  </p:cSld>
  <p:clrMapOvr>
    <a:masterClrMapping/>
  </p:clrMapOvr>
</p:sld>
</file>

<file path=ppt/theme/theme1.xml><?xml version="1.0" encoding="utf-8"?>
<a:theme xmlns:a="http://schemas.openxmlformats.org/drawingml/2006/main" name="Open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ction">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Image Slide Master">
  <a:themeElements>
    <a:clrScheme name="Standard Design">
      <a:dk1>
        <a:srgbClr val="000000"/>
      </a:dk1>
      <a:lt1>
        <a:srgbClr val="FFFFFF"/>
      </a:lt1>
      <a:dk2>
        <a:srgbClr val="1A698A"/>
      </a:dk2>
      <a:lt2>
        <a:srgbClr val="FFFEFE"/>
      </a:lt2>
      <a:accent1>
        <a:srgbClr val="196E78"/>
      </a:accent1>
      <a:accent2>
        <a:srgbClr val="911B21"/>
      </a:accent2>
      <a:accent3>
        <a:srgbClr val="73653A"/>
      </a:accent3>
      <a:accent4>
        <a:srgbClr val="15344A"/>
      </a:accent4>
      <a:accent5>
        <a:srgbClr val="5A6F80"/>
      </a:accent5>
      <a:accent6>
        <a:srgbClr val="404140"/>
      </a:accent6>
      <a:hlink>
        <a:srgbClr val="1A698A"/>
      </a:hlink>
      <a:folHlink>
        <a:srgbClr val="4F3B58"/>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C0CF1FC70EF964DAA27BDBDC3A006A8" ma:contentTypeVersion="9" ma:contentTypeDescription="Create a new document." ma:contentTypeScope="" ma:versionID="fe9f29930babdee10f9f2579b741ea0a">
  <xsd:schema xmlns:xsd="http://www.w3.org/2001/XMLSchema" xmlns:xs="http://www.w3.org/2001/XMLSchema" xmlns:p="http://schemas.microsoft.com/office/2006/metadata/properties" xmlns:ns2="b04819cd-d37d-4ee4-b2e5-14b5ddb4ba97" targetNamespace="http://schemas.microsoft.com/office/2006/metadata/properties" ma:root="true" ma:fieldsID="b2a0994ade8ddf019fa7b2c6133eef46" ns2:_="">
    <xsd:import namespace="b04819cd-d37d-4ee4-b2e5-14b5ddb4ba9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4819cd-d37d-4ee4-b2e5-14b5ddb4ba9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8253BB-E41E-42AA-907B-B0E0CBFC78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4819cd-d37d-4ee4-b2e5-14b5ddb4ba9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00234C5-45BC-4CFE-938D-DB2EC393022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AD63C3F-6F3D-49CA-8A3D-73FBE5FB4B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Kring</Template>
  <TotalTime>5937</TotalTime>
  <Pages>37</Pages>
  <Words>3413</Words>
  <Application>Microsoft Macintosh PowerPoint</Application>
  <PresentationFormat>On-screen Show (4:3)</PresentationFormat>
  <Paragraphs>298</Paragraphs>
  <Slides>40</Slides>
  <Notes>2</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40</vt:i4>
      </vt:variant>
    </vt:vector>
  </HeadingPairs>
  <TitlesOfParts>
    <vt:vector size="51" baseType="lpstr">
      <vt:lpstr>Arial</vt:lpstr>
      <vt:lpstr>Arial-BoldMT</vt:lpstr>
      <vt:lpstr>Calibri</vt:lpstr>
      <vt:lpstr>Calibri Light</vt:lpstr>
      <vt:lpstr>Courier New</vt:lpstr>
      <vt:lpstr>Source Sans Pro</vt:lpstr>
      <vt:lpstr>Times New Roman</vt:lpstr>
      <vt:lpstr>Wingdings</vt:lpstr>
      <vt:lpstr>Opener</vt:lpstr>
      <vt:lpstr>Section</vt:lpstr>
      <vt:lpstr>Image Slide Master</vt:lpstr>
      <vt:lpstr>Cell and Molecular Biology</vt:lpstr>
      <vt:lpstr>1.1 | The Discovery of Cells (1 of 3)</vt:lpstr>
      <vt:lpstr>1.1 | The Discovery of Cells (2 of 3)</vt:lpstr>
      <vt:lpstr>1.1 | The Discovery of Cells (3 of 3)</vt:lpstr>
      <vt:lpstr>1.2 | Basic Properties of Cells (1 of 11)</vt:lpstr>
      <vt:lpstr>1.2 | Basic Properties of Cells (2 of 11)</vt:lpstr>
      <vt:lpstr>1.2 | Basic Properties of Cells (3 of 11)</vt:lpstr>
      <vt:lpstr>1.2 | Basic Properties of Cells (4 of 11)</vt:lpstr>
      <vt:lpstr>1.2 | Basic Properties of Cells (5 of 11)</vt:lpstr>
      <vt:lpstr>1.2 | Basic Properties of Cells (6 of 11)</vt:lpstr>
      <vt:lpstr>1.2 | Basic Properties of Cells (7 of 11)</vt:lpstr>
      <vt:lpstr>1.2 | Basic Properties of Cells (8 of 11)</vt:lpstr>
      <vt:lpstr>1.2 | Basic Properties of Cells (9 of 11)</vt:lpstr>
      <vt:lpstr>1.2 | Basic Properties of Cells (10 of 11)</vt:lpstr>
      <vt:lpstr>1.2 | Basic Properties of Cells (11 of 11)</vt:lpstr>
      <vt:lpstr>1.3 | Two Fundamentally Different Classes of Cells (1 of 19)</vt:lpstr>
      <vt:lpstr>1.3 | Two Fundamentally Different Classes of Cells (2 of 19)</vt:lpstr>
      <vt:lpstr>1.3 | Two Fundamentally Different Classes of Cells (3 of 19)</vt:lpstr>
      <vt:lpstr>1.3 | Two Fundamentally Different Classes of Cells (4 of 19)</vt:lpstr>
      <vt:lpstr>1.3 | Two Fundamentally Different Classes of Cells (5 of 19)</vt:lpstr>
      <vt:lpstr>1.3 | Two Fundamentally Different Classes of Cells (6 of 19)</vt:lpstr>
      <vt:lpstr>1.3 | Two Fundamentally Different Classes of Cells (7 of 19)</vt:lpstr>
      <vt:lpstr>1.3 | Two Fundamentally Different Classes of Cells (8 of 19)</vt:lpstr>
      <vt:lpstr>1.3 | Two Fundamentally Different Classes of Cells (9 of 19)</vt:lpstr>
      <vt:lpstr>1.3 | Two Fundamentally Different Classes of Cells (10 of 19)</vt:lpstr>
      <vt:lpstr>1.3 | Two Fundamentally Different Classes of Cells (11 of 19)</vt:lpstr>
      <vt:lpstr>1.3 | Two Fundamentally Different Classes of Cells (12 of 19)</vt:lpstr>
      <vt:lpstr>1.3 | Two Fundamentally Different Classes of Cells (13 of 19)</vt:lpstr>
      <vt:lpstr>1.3 | Two Fundamentally Different Classes of Cells (14 of 19)</vt:lpstr>
      <vt:lpstr>1.3 | Two Fundamentally Different Classes of Cells (15 of 19)</vt:lpstr>
      <vt:lpstr>1.3 | Two Fundamentally Different Classes of Cells (16 of 19)</vt:lpstr>
      <vt:lpstr>1.3 | Two Fundamentally Different Classes of Cells (17 of 19)</vt:lpstr>
      <vt:lpstr>1.3 | Two Fundamentally Different Classes of Cells (18 of 19)</vt:lpstr>
      <vt:lpstr>1.3 | Two Fundamentally Different Classes of Cells (19 of 19)</vt:lpstr>
      <vt:lpstr>1.4 | Viruses and Viroids (1 of 3)</vt:lpstr>
      <vt:lpstr>1.4 | Viruses and Viroids (2 of 3)</vt:lpstr>
      <vt:lpstr>1.4 | Viruses and Viroids (3 of 3)</vt:lpstr>
      <vt:lpstr>1.5 | Green Cells: Volvox, an Experiment in Multicellularity</vt:lpstr>
      <vt:lpstr>1.6 | Engineering Linkage: Tissue Engineering</vt:lpstr>
      <vt:lpstr>Copyright</vt:lpstr>
    </vt:vector>
  </TitlesOfParts>
  <Manager>Sumanas, Inc.</Manager>
  <Company>John Wiley &amp; Sons, Inc.</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Cell and Molecular Biology</dc:title>
  <dc:subject/>
  <dc:creator>Karp et al.</dc:creator>
  <cp:keywords/>
  <dc:description/>
  <cp:lastModifiedBy>Sumanas Inc</cp:lastModifiedBy>
  <cp:revision>889</cp:revision>
  <cp:lastPrinted>1997-05-05T16:48:04Z</cp:lastPrinted>
  <dcterms:created xsi:type="dcterms:W3CDTF">2014-11-18T21:21:16Z</dcterms:created>
  <dcterms:modified xsi:type="dcterms:W3CDTF">2019-12-30T22:57:52Z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0x010100DC0CF1FC70EF964DAA27BDBDC3A006A8</vt:lpwstr>
  </property>
</Properties>
</file>